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1" r:id="rId4"/>
    <p:sldId id="270" r:id="rId5"/>
    <p:sldId id="273" r:id="rId6"/>
    <p:sldId id="274" r:id="rId7"/>
    <p:sldId id="275" r:id="rId8"/>
    <p:sldId id="276" r:id="rId9"/>
    <p:sldId id="277" r:id="rId10"/>
    <p:sldId id="271" r:id="rId11"/>
    <p:sldId id="262" r:id="rId12"/>
    <p:sldId id="278" r:id="rId13"/>
    <p:sldId id="279" r:id="rId14"/>
    <p:sldId id="272" r:id="rId15"/>
    <p:sldId id="280" r:id="rId16"/>
    <p:sldId id="282" r:id="rId17"/>
    <p:sldId id="281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l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l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l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l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l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l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l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l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gdalena Kalbarczyk" initials="MK" lastIdx="4" clrIdx="0">
    <p:extLst>
      <p:ext uri="{19B8F6BF-5375-455C-9EA6-DF929625EA0E}">
        <p15:presenceInfo xmlns:p15="http://schemas.microsoft.com/office/powerpoint/2012/main" userId="S-1-5-21-1343024091-1085031214-842925246-137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33" autoAdjust="0"/>
  </p:normalViewPr>
  <p:slideViewPr>
    <p:cSldViewPr snapToGrid="0" showGuides="1">
      <p:cViewPr varScale="1">
        <p:scale>
          <a:sx n="54" d="100"/>
          <a:sy n="54" d="100"/>
        </p:scale>
        <p:origin x="156" y="14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9T11:08:35.474" idx="4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285875" latinLnBrk="0">
      <a:defRPr sz="1600">
        <a:latin typeface="+mj-lt"/>
        <a:ea typeface="+mj-ea"/>
        <a:cs typeface="+mj-cs"/>
        <a:sym typeface="Helvetica Neue"/>
      </a:defRPr>
    </a:lvl1pPr>
    <a:lvl2pPr indent="228600" defTabSz="1285875" latinLnBrk="0">
      <a:defRPr sz="1600">
        <a:latin typeface="+mj-lt"/>
        <a:ea typeface="+mj-ea"/>
        <a:cs typeface="+mj-cs"/>
        <a:sym typeface="Helvetica Neue"/>
      </a:defRPr>
    </a:lvl2pPr>
    <a:lvl3pPr indent="457200" defTabSz="1285875" latinLnBrk="0">
      <a:defRPr sz="1600">
        <a:latin typeface="+mj-lt"/>
        <a:ea typeface="+mj-ea"/>
        <a:cs typeface="+mj-cs"/>
        <a:sym typeface="Helvetica Neue"/>
      </a:defRPr>
    </a:lvl3pPr>
    <a:lvl4pPr indent="685800" defTabSz="1285875" latinLnBrk="0">
      <a:defRPr sz="1600">
        <a:latin typeface="+mj-lt"/>
        <a:ea typeface="+mj-ea"/>
        <a:cs typeface="+mj-cs"/>
        <a:sym typeface="Helvetica Neue"/>
      </a:defRPr>
    </a:lvl4pPr>
    <a:lvl5pPr indent="914400" defTabSz="1285875" latinLnBrk="0">
      <a:defRPr sz="1600">
        <a:latin typeface="+mj-lt"/>
        <a:ea typeface="+mj-ea"/>
        <a:cs typeface="+mj-cs"/>
        <a:sym typeface="Helvetica Neue"/>
      </a:defRPr>
    </a:lvl5pPr>
    <a:lvl6pPr indent="1143000" defTabSz="1285875" latinLnBrk="0">
      <a:defRPr sz="1600">
        <a:latin typeface="+mj-lt"/>
        <a:ea typeface="+mj-ea"/>
        <a:cs typeface="+mj-cs"/>
        <a:sym typeface="Helvetica Neue"/>
      </a:defRPr>
    </a:lvl6pPr>
    <a:lvl7pPr indent="1371600" defTabSz="1285875" latinLnBrk="0">
      <a:defRPr sz="1600">
        <a:latin typeface="+mj-lt"/>
        <a:ea typeface="+mj-ea"/>
        <a:cs typeface="+mj-cs"/>
        <a:sym typeface="Helvetica Neue"/>
      </a:defRPr>
    </a:lvl7pPr>
    <a:lvl8pPr indent="1600200" defTabSz="1285875" latinLnBrk="0">
      <a:defRPr sz="1600">
        <a:latin typeface="+mj-lt"/>
        <a:ea typeface="+mj-ea"/>
        <a:cs typeface="+mj-cs"/>
        <a:sym typeface="Helvetica Neue"/>
      </a:defRPr>
    </a:lvl8pPr>
    <a:lvl9pPr indent="1828800" defTabSz="1285875" latinLnBrk="0">
      <a:defRPr sz="16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-92065" y="0"/>
            <a:ext cx="24568130" cy="13716000"/>
          </a:xfrm>
          <a:prstGeom prst="rect">
            <a:avLst/>
          </a:prstGeom>
          <a:solidFill>
            <a:srgbClr val="363D8A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5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0" y="772004"/>
            <a:ext cx="2750344" cy="751386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/>
          <p:nvPr/>
        </p:nvSpPr>
        <p:spPr>
          <a:xfrm>
            <a:off x="1208885" y="10927688"/>
            <a:ext cx="16918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265725" y="12898166"/>
            <a:ext cx="16918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15710693" y="12715875"/>
            <a:ext cx="169183" cy="50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6959600" y="12898166"/>
            <a:ext cx="169132" cy="67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594856" y="10982477"/>
            <a:ext cx="169132" cy="67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4280693" y="12501562"/>
            <a:ext cx="169132" cy="67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6246475" y="11743735"/>
            <a:ext cx="169132" cy="67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11814902" y="10897969"/>
            <a:ext cx="169132" cy="67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11362487" y="12728676"/>
            <a:ext cx="169116" cy="338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6" y="425"/>
                </a:lnTo>
                <a:lnTo>
                  <a:pt x="3164" y="1583"/>
                </a:lnTo>
                <a:lnTo>
                  <a:pt x="849" y="3299"/>
                </a:lnTo>
                <a:lnTo>
                  <a:pt x="0" y="5397"/>
                </a:lnTo>
                <a:lnTo>
                  <a:pt x="0" y="16203"/>
                </a:lnTo>
                <a:lnTo>
                  <a:pt x="849" y="18304"/>
                </a:lnTo>
                <a:lnTo>
                  <a:pt x="3164" y="20019"/>
                </a:lnTo>
                <a:lnTo>
                  <a:pt x="6596" y="21176"/>
                </a:lnTo>
                <a:lnTo>
                  <a:pt x="10794" y="21600"/>
                </a:lnTo>
                <a:lnTo>
                  <a:pt x="14998" y="21176"/>
                </a:lnTo>
                <a:lnTo>
                  <a:pt x="18433" y="20019"/>
                </a:lnTo>
                <a:lnTo>
                  <a:pt x="20750" y="18304"/>
                </a:lnTo>
                <a:lnTo>
                  <a:pt x="21600" y="16203"/>
                </a:lnTo>
                <a:lnTo>
                  <a:pt x="21600" y="5397"/>
                </a:lnTo>
                <a:lnTo>
                  <a:pt x="20750" y="3299"/>
                </a:lnTo>
                <a:lnTo>
                  <a:pt x="18433" y="1583"/>
                </a:lnTo>
                <a:lnTo>
                  <a:pt x="14998" y="425"/>
                </a:lnTo>
                <a:lnTo>
                  <a:pt x="10794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6423798" y="10912702"/>
            <a:ext cx="169114" cy="338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6" y="425"/>
                </a:lnTo>
                <a:lnTo>
                  <a:pt x="3164" y="1583"/>
                </a:lnTo>
                <a:lnTo>
                  <a:pt x="849" y="3299"/>
                </a:lnTo>
                <a:lnTo>
                  <a:pt x="0" y="5397"/>
                </a:lnTo>
                <a:lnTo>
                  <a:pt x="0" y="16203"/>
                </a:lnTo>
                <a:lnTo>
                  <a:pt x="849" y="18304"/>
                </a:lnTo>
                <a:lnTo>
                  <a:pt x="3164" y="20019"/>
                </a:lnTo>
                <a:lnTo>
                  <a:pt x="6596" y="21176"/>
                </a:lnTo>
                <a:lnTo>
                  <a:pt x="10794" y="21600"/>
                </a:lnTo>
                <a:lnTo>
                  <a:pt x="14997" y="21176"/>
                </a:lnTo>
                <a:lnTo>
                  <a:pt x="18432" y="20019"/>
                </a:lnTo>
                <a:lnTo>
                  <a:pt x="20750" y="18304"/>
                </a:lnTo>
                <a:lnTo>
                  <a:pt x="21600" y="16203"/>
                </a:lnTo>
                <a:lnTo>
                  <a:pt x="21600" y="5397"/>
                </a:lnTo>
                <a:lnTo>
                  <a:pt x="20750" y="3299"/>
                </a:lnTo>
                <a:lnTo>
                  <a:pt x="18432" y="1583"/>
                </a:lnTo>
                <a:lnTo>
                  <a:pt x="14997" y="425"/>
                </a:lnTo>
                <a:lnTo>
                  <a:pt x="10794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2780506" y="12251531"/>
            <a:ext cx="169254" cy="50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7029252" y="11659189"/>
            <a:ext cx="169255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12531725" y="12306185"/>
            <a:ext cx="169254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4887019" y="10897969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13478736" y="10843087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13206108" y="12813648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7423943" y="12351289"/>
            <a:ext cx="169255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17588875" y="10828137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5495131" y="11984639"/>
            <a:ext cx="169202" cy="338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17419671" y="13067298"/>
            <a:ext cx="16920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14478875" y="12605018"/>
            <a:ext cx="16920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15174912" y="11358562"/>
            <a:ext cx="169202" cy="33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10342700" y="13009112"/>
            <a:ext cx="16920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10677331" y="11714017"/>
            <a:ext cx="16920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8425657" y="12898031"/>
            <a:ext cx="16920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673104" y="12082089"/>
            <a:ext cx="169185" cy="676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12"/>
                </a:lnTo>
                <a:lnTo>
                  <a:pt x="3166" y="791"/>
                </a:lnTo>
                <a:lnTo>
                  <a:pt x="850" y="1650"/>
                </a:lnTo>
                <a:lnTo>
                  <a:pt x="0" y="2702"/>
                </a:lnTo>
                <a:lnTo>
                  <a:pt x="0" y="18897"/>
                </a:lnTo>
                <a:lnTo>
                  <a:pt x="850" y="19948"/>
                </a:lnTo>
                <a:lnTo>
                  <a:pt x="3166" y="20807"/>
                </a:lnTo>
                <a:lnTo>
                  <a:pt x="6597" y="21387"/>
                </a:lnTo>
                <a:lnTo>
                  <a:pt x="10792" y="21600"/>
                </a:lnTo>
                <a:lnTo>
                  <a:pt x="14995" y="21387"/>
                </a:lnTo>
                <a:lnTo>
                  <a:pt x="18431" y="20807"/>
                </a:lnTo>
                <a:lnTo>
                  <a:pt x="20749" y="19948"/>
                </a:lnTo>
                <a:lnTo>
                  <a:pt x="21600" y="18897"/>
                </a:lnTo>
                <a:lnTo>
                  <a:pt x="21600" y="2702"/>
                </a:lnTo>
                <a:lnTo>
                  <a:pt x="20749" y="1650"/>
                </a:lnTo>
                <a:lnTo>
                  <a:pt x="18431" y="791"/>
                </a:lnTo>
                <a:lnTo>
                  <a:pt x="14995" y="212"/>
                </a:lnTo>
                <a:lnTo>
                  <a:pt x="10792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7508578" y="11096813"/>
            <a:ext cx="16913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5888037" y="12898351"/>
            <a:ext cx="16913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3350344" y="10743538"/>
            <a:ext cx="169132" cy="338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9888537" y="11490025"/>
            <a:ext cx="169132" cy="338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13853318" y="11743749"/>
            <a:ext cx="16913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1740394" y="12644484"/>
            <a:ext cx="169131" cy="338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2280443" y="11206344"/>
            <a:ext cx="169166" cy="507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1" y="0"/>
                </a:moveTo>
                <a:lnTo>
                  <a:pt x="6594" y="283"/>
                </a:lnTo>
                <a:lnTo>
                  <a:pt x="3163" y="1055"/>
                </a:lnTo>
                <a:lnTo>
                  <a:pt x="849" y="2199"/>
                </a:lnTo>
                <a:lnTo>
                  <a:pt x="0" y="3601"/>
                </a:lnTo>
                <a:lnTo>
                  <a:pt x="0" y="18001"/>
                </a:lnTo>
                <a:lnTo>
                  <a:pt x="849" y="19400"/>
                </a:lnTo>
                <a:lnTo>
                  <a:pt x="3163" y="20544"/>
                </a:lnTo>
                <a:lnTo>
                  <a:pt x="6594" y="21316"/>
                </a:lnTo>
                <a:lnTo>
                  <a:pt x="10791" y="21600"/>
                </a:lnTo>
                <a:lnTo>
                  <a:pt x="14996" y="21316"/>
                </a:lnTo>
                <a:lnTo>
                  <a:pt x="18432" y="20544"/>
                </a:lnTo>
                <a:lnTo>
                  <a:pt x="20750" y="19400"/>
                </a:lnTo>
                <a:lnTo>
                  <a:pt x="21600" y="18001"/>
                </a:lnTo>
                <a:lnTo>
                  <a:pt x="21600" y="3601"/>
                </a:lnTo>
                <a:lnTo>
                  <a:pt x="20750" y="2199"/>
                </a:lnTo>
                <a:lnTo>
                  <a:pt x="18432" y="1055"/>
                </a:lnTo>
                <a:lnTo>
                  <a:pt x="14996" y="283"/>
                </a:lnTo>
                <a:lnTo>
                  <a:pt x="10791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9286030" y="12136805"/>
            <a:ext cx="169185" cy="50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0" y="0"/>
                </a:moveTo>
                <a:lnTo>
                  <a:pt x="6593" y="283"/>
                </a:lnTo>
                <a:lnTo>
                  <a:pt x="3163" y="1055"/>
                </a:lnTo>
                <a:lnTo>
                  <a:pt x="849" y="2199"/>
                </a:lnTo>
                <a:lnTo>
                  <a:pt x="0" y="3601"/>
                </a:lnTo>
                <a:lnTo>
                  <a:pt x="0" y="18001"/>
                </a:lnTo>
                <a:lnTo>
                  <a:pt x="849" y="19400"/>
                </a:lnTo>
                <a:lnTo>
                  <a:pt x="3163" y="20544"/>
                </a:lnTo>
                <a:lnTo>
                  <a:pt x="6593" y="21316"/>
                </a:lnTo>
                <a:lnTo>
                  <a:pt x="10790" y="21600"/>
                </a:lnTo>
                <a:lnTo>
                  <a:pt x="14994" y="21316"/>
                </a:lnTo>
                <a:lnTo>
                  <a:pt x="18431" y="20544"/>
                </a:lnTo>
                <a:lnTo>
                  <a:pt x="20749" y="19400"/>
                </a:lnTo>
                <a:lnTo>
                  <a:pt x="21600" y="18001"/>
                </a:lnTo>
                <a:lnTo>
                  <a:pt x="21600" y="3601"/>
                </a:lnTo>
                <a:lnTo>
                  <a:pt x="20749" y="2199"/>
                </a:lnTo>
                <a:lnTo>
                  <a:pt x="18431" y="1055"/>
                </a:lnTo>
                <a:lnTo>
                  <a:pt x="14994" y="283"/>
                </a:lnTo>
                <a:lnTo>
                  <a:pt x="1079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xfrm>
            <a:off x="1016000" y="4738948"/>
            <a:ext cx="15519754" cy="964410"/>
          </a:xfrm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r>
              <a:t>Tekst tytułowy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sz="quarter" idx="1"/>
          </p:nvPr>
        </p:nvSpPr>
        <p:spPr>
          <a:xfrm>
            <a:off x="1016000" y="5971245"/>
            <a:ext cx="12801601" cy="342900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000" spc="-6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defRPr sz="5000" spc="-6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defRPr sz="5000" spc="-6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defRPr sz="5000" spc="-6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defRPr sz="5000" spc="-6">
                <a:solidFill>
                  <a:srgbClr val="FFFFFF"/>
                </a:solidFill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52" name="Shape 52"/>
          <p:cNvSpPr/>
          <p:nvPr/>
        </p:nvSpPr>
        <p:spPr>
          <a:xfrm>
            <a:off x="18522394" y="10922282"/>
            <a:ext cx="16918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20579235" y="12892761"/>
            <a:ext cx="169185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21594204" y="12496157"/>
            <a:ext cx="169132" cy="67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23737309" y="10907297"/>
            <a:ext cx="169114" cy="338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6" y="425"/>
                </a:lnTo>
                <a:lnTo>
                  <a:pt x="3164" y="1583"/>
                </a:lnTo>
                <a:lnTo>
                  <a:pt x="849" y="3299"/>
                </a:lnTo>
                <a:lnTo>
                  <a:pt x="0" y="5397"/>
                </a:lnTo>
                <a:lnTo>
                  <a:pt x="0" y="16203"/>
                </a:lnTo>
                <a:lnTo>
                  <a:pt x="849" y="18304"/>
                </a:lnTo>
                <a:lnTo>
                  <a:pt x="3164" y="20019"/>
                </a:lnTo>
                <a:lnTo>
                  <a:pt x="6596" y="21176"/>
                </a:lnTo>
                <a:lnTo>
                  <a:pt x="10794" y="21600"/>
                </a:lnTo>
                <a:lnTo>
                  <a:pt x="14997" y="21176"/>
                </a:lnTo>
                <a:lnTo>
                  <a:pt x="18432" y="20019"/>
                </a:lnTo>
                <a:lnTo>
                  <a:pt x="20750" y="18304"/>
                </a:lnTo>
                <a:lnTo>
                  <a:pt x="21600" y="16203"/>
                </a:lnTo>
                <a:lnTo>
                  <a:pt x="21600" y="5397"/>
                </a:lnTo>
                <a:lnTo>
                  <a:pt x="20750" y="3299"/>
                </a:lnTo>
                <a:lnTo>
                  <a:pt x="18432" y="1583"/>
                </a:lnTo>
                <a:lnTo>
                  <a:pt x="14997" y="425"/>
                </a:lnTo>
                <a:lnTo>
                  <a:pt x="10794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20094016" y="12246126"/>
            <a:ext cx="169255" cy="50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22200530" y="10892564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22808641" y="11979233"/>
            <a:ext cx="16920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17986613" y="12076684"/>
            <a:ext cx="169186" cy="676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12"/>
                </a:lnTo>
                <a:lnTo>
                  <a:pt x="3166" y="791"/>
                </a:lnTo>
                <a:lnTo>
                  <a:pt x="850" y="1650"/>
                </a:lnTo>
                <a:lnTo>
                  <a:pt x="0" y="2702"/>
                </a:lnTo>
                <a:lnTo>
                  <a:pt x="0" y="18897"/>
                </a:lnTo>
                <a:lnTo>
                  <a:pt x="850" y="19948"/>
                </a:lnTo>
                <a:lnTo>
                  <a:pt x="3166" y="20807"/>
                </a:lnTo>
                <a:lnTo>
                  <a:pt x="6597" y="21387"/>
                </a:lnTo>
                <a:lnTo>
                  <a:pt x="10792" y="21600"/>
                </a:lnTo>
                <a:lnTo>
                  <a:pt x="14995" y="21387"/>
                </a:lnTo>
                <a:lnTo>
                  <a:pt x="18431" y="20807"/>
                </a:lnTo>
                <a:lnTo>
                  <a:pt x="20749" y="19948"/>
                </a:lnTo>
                <a:lnTo>
                  <a:pt x="21600" y="18897"/>
                </a:lnTo>
                <a:lnTo>
                  <a:pt x="21600" y="2702"/>
                </a:lnTo>
                <a:lnTo>
                  <a:pt x="20749" y="1650"/>
                </a:lnTo>
                <a:lnTo>
                  <a:pt x="18431" y="791"/>
                </a:lnTo>
                <a:lnTo>
                  <a:pt x="14995" y="212"/>
                </a:lnTo>
                <a:lnTo>
                  <a:pt x="10792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23201548" y="12892946"/>
            <a:ext cx="16913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20663854" y="10738132"/>
            <a:ext cx="16913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19053905" y="12639078"/>
            <a:ext cx="169130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19593954" y="11200939"/>
            <a:ext cx="169166" cy="507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1" y="0"/>
                </a:moveTo>
                <a:lnTo>
                  <a:pt x="6594" y="283"/>
                </a:lnTo>
                <a:lnTo>
                  <a:pt x="3163" y="1055"/>
                </a:lnTo>
                <a:lnTo>
                  <a:pt x="849" y="2199"/>
                </a:lnTo>
                <a:lnTo>
                  <a:pt x="0" y="3601"/>
                </a:lnTo>
                <a:lnTo>
                  <a:pt x="0" y="18001"/>
                </a:lnTo>
                <a:lnTo>
                  <a:pt x="849" y="19400"/>
                </a:lnTo>
                <a:lnTo>
                  <a:pt x="3163" y="20544"/>
                </a:lnTo>
                <a:lnTo>
                  <a:pt x="6594" y="21316"/>
                </a:lnTo>
                <a:lnTo>
                  <a:pt x="10791" y="21600"/>
                </a:lnTo>
                <a:lnTo>
                  <a:pt x="14996" y="21316"/>
                </a:lnTo>
                <a:lnTo>
                  <a:pt x="18432" y="20544"/>
                </a:lnTo>
                <a:lnTo>
                  <a:pt x="20750" y="19400"/>
                </a:lnTo>
                <a:lnTo>
                  <a:pt x="21600" y="18001"/>
                </a:lnTo>
                <a:lnTo>
                  <a:pt x="21600" y="3601"/>
                </a:lnTo>
                <a:lnTo>
                  <a:pt x="20750" y="2199"/>
                </a:lnTo>
                <a:lnTo>
                  <a:pt x="18432" y="1055"/>
                </a:lnTo>
                <a:lnTo>
                  <a:pt x="14996" y="283"/>
                </a:lnTo>
                <a:lnTo>
                  <a:pt x="10791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ajd tytułowy kop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-64294" y="0"/>
            <a:ext cx="24642707" cy="13716000"/>
          </a:xfrm>
          <a:prstGeom prst="rect">
            <a:avLst/>
          </a:prstGeom>
          <a:solidFill>
            <a:srgbClr val="363D8A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1016000" y="4544727"/>
            <a:ext cx="1402428" cy="1402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760" y="49"/>
                </a:lnTo>
                <a:lnTo>
                  <a:pt x="8748" y="195"/>
                </a:lnTo>
                <a:lnTo>
                  <a:pt x="7768" y="431"/>
                </a:lnTo>
                <a:lnTo>
                  <a:pt x="6826" y="755"/>
                </a:lnTo>
                <a:lnTo>
                  <a:pt x="5924" y="1161"/>
                </a:lnTo>
                <a:lnTo>
                  <a:pt x="5069" y="1644"/>
                </a:lnTo>
                <a:lnTo>
                  <a:pt x="4265" y="2201"/>
                </a:lnTo>
                <a:lnTo>
                  <a:pt x="3516" y="2826"/>
                </a:lnTo>
                <a:lnTo>
                  <a:pt x="2826" y="3516"/>
                </a:lnTo>
                <a:lnTo>
                  <a:pt x="2201" y="4265"/>
                </a:lnTo>
                <a:lnTo>
                  <a:pt x="1644" y="5069"/>
                </a:lnTo>
                <a:lnTo>
                  <a:pt x="1161" y="5924"/>
                </a:lnTo>
                <a:lnTo>
                  <a:pt x="755" y="6825"/>
                </a:lnTo>
                <a:lnTo>
                  <a:pt x="431" y="7768"/>
                </a:lnTo>
                <a:lnTo>
                  <a:pt x="195" y="8748"/>
                </a:lnTo>
                <a:lnTo>
                  <a:pt x="49" y="9760"/>
                </a:lnTo>
                <a:lnTo>
                  <a:pt x="0" y="10800"/>
                </a:lnTo>
                <a:lnTo>
                  <a:pt x="49" y="11840"/>
                </a:lnTo>
                <a:lnTo>
                  <a:pt x="195" y="12852"/>
                </a:lnTo>
                <a:lnTo>
                  <a:pt x="431" y="13832"/>
                </a:lnTo>
                <a:lnTo>
                  <a:pt x="755" y="14774"/>
                </a:lnTo>
                <a:lnTo>
                  <a:pt x="1161" y="15676"/>
                </a:lnTo>
                <a:lnTo>
                  <a:pt x="1644" y="16531"/>
                </a:lnTo>
                <a:lnTo>
                  <a:pt x="2201" y="17335"/>
                </a:lnTo>
                <a:lnTo>
                  <a:pt x="2826" y="18084"/>
                </a:lnTo>
                <a:lnTo>
                  <a:pt x="3516" y="18774"/>
                </a:lnTo>
                <a:lnTo>
                  <a:pt x="4265" y="19399"/>
                </a:lnTo>
                <a:lnTo>
                  <a:pt x="5069" y="19956"/>
                </a:lnTo>
                <a:lnTo>
                  <a:pt x="5924" y="20439"/>
                </a:lnTo>
                <a:lnTo>
                  <a:pt x="6826" y="20845"/>
                </a:lnTo>
                <a:lnTo>
                  <a:pt x="7768" y="21169"/>
                </a:lnTo>
                <a:lnTo>
                  <a:pt x="8748" y="21405"/>
                </a:lnTo>
                <a:lnTo>
                  <a:pt x="9760" y="21551"/>
                </a:lnTo>
                <a:lnTo>
                  <a:pt x="10800" y="21600"/>
                </a:lnTo>
                <a:lnTo>
                  <a:pt x="11840" y="21551"/>
                </a:lnTo>
                <a:lnTo>
                  <a:pt x="12852" y="21405"/>
                </a:lnTo>
                <a:lnTo>
                  <a:pt x="13832" y="21169"/>
                </a:lnTo>
                <a:lnTo>
                  <a:pt x="14774" y="20845"/>
                </a:lnTo>
                <a:lnTo>
                  <a:pt x="15676" y="20439"/>
                </a:lnTo>
                <a:lnTo>
                  <a:pt x="16531" y="19956"/>
                </a:lnTo>
                <a:lnTo>
                  <a:pt x="17335" y="19399"/>
                </a:lnTo>
                <a:lnTo>
                  <a:pt x="18084" y="18774"/>
                </a:lnTo>
                <a:lnTo>
                  <a:pt x="18774" y="18084"/>
                </a:lnTo>
                <a:lnTo>
                  <a:pt x="19399" y="17335"/>
                </a:lnTo>
                <a:lnTo>
                  <a:pt x="19956" y="16531"/>
                </a:lnTo>
                <a:lnTo>
                  <a:pt x="20439" y="15676"/>
                </a:lnTo>
                <a:lnTo>
                  <a:pt x="20845" y="14774"/>
                </a:lnTo>
                <a:lnTo>
                  <a:pt x="21169" y="13832"/>
                </a:lnTo>
                <a:lnTo>
                  <a:pt x="21405" y="12852"/>
                </a:lnTo>
                <a:lnTo>
                  <a:pt x="21551" y="11840"/>
                </a:lnTo>
                <a:lnTo>
                  <a:pt x="21600" y="10800"/>
                </a:lnTo>
                <a:lnTo>
                  <a:pt x="21551" y="9760"/>
                </a:lnTo>
                <a:lnTo>
                  <a:pt x="21405" y="8748"/>
                </a:lnTo>
                <a:lnTo>
                  <a:pt x="21169" y="7768"/>
                </a:lnTo>
                <a:lnTo>
                  <a:pt x="20845" y="6825"/>
                </a:lnTo>
                <a:lnTo>
                  <a:pt x="20439" y="5924"/>
                </a:lnTo>
                <a:lnTo>
                  <a:pt x="19956" y="5069"/>
                </a:lnTo>
                <a:lnTo>
                  <a:pt x="19399" y="4265"/>
                </a:lnTo>
                <a:lnTo>
                  <a:pt x="18774" y="3516"/>
                </a:lnTo>
                <a:lnTo>
                  <a:pt x="18084" y="2826"/>
                </a:lnTo>
                <a:lnTo>
                  <a:pt x="17335" y="2201"/>
                </a:lnTo>
                <a:lnTo>
                  <a:pt x="16531" y="1644"/>
                </a:lnTo>
                <a:lnTo>
                  <a:pt x="15676" y="1161"/>
                </a:lnTo>
                <a:lnTo>
                  <a:pt x="14774" y="755"/>
                </a:lnTo>
                <a:lnTo>
                  <a:pt x="13832" y="431"/>
                </a:lnTo>
                <a:lnTo>
                  <a:pt x="12852" y="195"/>
                </a:lnTo>
                <a:lnTo>
                  <a:pt x="11840" y="49"/>
                </a:lnTo>
                <a:lnTo>
                  <a:pt x="10800" y="0"/>
                </a:lnTo>
                <a:close/>
              </a:path>
            </a:pathLst>
          </a:custGeom>
          <a:solidFill>
            <a:srgbClr val="555A9B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xfrm>
            <a:off x="1333500" y="4738948"/>
            <a:ext cx="12682291" cy="964410"/>
          </a:xfrm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r>
              <a:t>Tekst tytułowy</a:t>
            </a:r>
          </a:p>
        </p:txBody>
      </p:sp>
      <p:pic>
        <p:nvPicPr>
          <p:cNvPr id="131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0" y="772004"/>
            <a:ext cx="2750344" cy="75138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1208885" y="10927688"/>
            <a:ext cx="16918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3265725" y="12898166"/>
            <a:ext cx="16918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15710693" y="12715875"/>
            <a:ext cx="169183" cy="50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6959600" y="12898166"/>
            <a:ext cx="169132" cy="67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8594856" y="10982477"/>
            <a:ext cx="169132" cy="67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280693" y="12501562"/>
            <a:ext cx="169132" cy="67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6246475" y="11743735"/>
            <a:ext cx="169132" cy="67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11814902" y="10897969"/>
            <a:ext cx="169132" cy="67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11362487" y="12728676"/>
            <a:ext cx="169116" cy="338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6" y="425"/>
                </a:lnTo>
                <a:lnTo>
                  <a:pt x="3164" y="1583"/>
                </a:lnTo>
                <a:lnTo>
                  <a:pt x="849" y="3299"/>
                </a:lnTo>
                <a:lnTo>
                  <a:pt x="0" y="5397"/>
                </a:lnTo>
                <a:lnTo>
                  <a:pt x="0" y="16203"/>
                </a:lnTo>
                <a:lnTo>
                  <a:pt x="849" y="18304"/>
                </a:lnTo>
                <a:lnTo>
                  <a:pt x="3164" y="20019"/>
                </a:lnTo>
                <a:lnTo>
                  <a:pt x="6596" y="21176"/>
                </a:lnTo>
                <a:lnTo>
                  <a:pt x="10794" y="21600"/>
                </a:lnTo>
                <a:lnTo>
                  <a:pt x="14998" y="21176"/>
                </a:lnTo>
                <a:lnTo>
                  <a:pt x="18433" y="20019"/>
                </a:lnTo>
                <a:lnTo>
                  <a:pt x="20750" y="18304"/>
                </a:lnTo>
                <a:lnTo>
                  <a:pt x="21600" y="16203"/>
                </a:lnTo>
                <a:lnTo>
                  <a:pt x="21600" y="5397"/>
                </a:lnTo>
                <a:lnTo>
                  <a:pt x="20750" y="3299"/>
                </a:lnTo>
                <a:lnTo>
                  <a:pt x="18433" y="1583"/>
                </a:lnTo>
                <a:lnTo>
                  <a:pt x="14998" y="425"/>
                </a:lnTo>
                <a:lnTo>
                  <a:pt x="10794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6423798" y="10912702"/>
            <a:ext cx="169114" cy="338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6" y="425"/>
                </a:lnTo>
                <a:lnTo>
                  <a:pt x="3164" y="1583"/>
                </a:lnTo>
                <a:lnTo>
                  <a:pt x="849" y="3299"/>
                </a:lnTo>
                <a:lnTo>
                  <a:pt x="0" y="5397"/>
                </a:lnTo>
                <a:lnTo>
                  <a:pt x="0" y="16203"/>
                </a:lnTo>
                <a:lnTo>
                  <a:pt x="849" y="18304"/>
                </a:lnTo>
                <a:lnTo>
                  <a:pt x="3164" y="20019"/>
                </a:lnTo>
                <a:lnTo>
                  <a:pt x="6596" y="21176"/>
                </a:lnTo>
                <a:lnTo>
                  <a:pt x="10794" y="21600"/>
                </a:lnTo>
                <a:lnTo>
                  <a:pt x="14997" y="21176"/>
                </a:lnTo>
                <a:lnTo>
                  <a:pt x="18432" y="20019"/>
                </a:lnTo>
                <a:lnTo>
                  <a:pt x="20750" y="18304"/>
                </a:lnTo>
                <a:lnTo>
                  <a:pt x="21600" y="16203"/>
                </a:lnTo>
                <a:lnTo>
                  <a:pt x="21600" y="5397"/>
                </a:lnTo>
                <a:lnTo>
                  <a:pt x="20750" y="3299"/>
                </a:lnTo>
                <a:lnTo>
                  <a:pt x="18432" y="1583"/>
                </a:lnTo>
                <a:lnTo>
                  <a:pt x="14997" y="425"/>
                </a:lnTo>
                <a:lnTo>
                  <a:pt x="10794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2780506" y="12251531"/>
            <a:ext cx="169254" cy="50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7029252" y="11659189"/>
            <a:ext cx="169255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2531725" y="12306185"/>
            <a:ext cx="169254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4887019" y="10897969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13478736" y="10843087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13206108" y="12813648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7423943" y="12351289"/>
            <a:ext cx="169255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17588875" y="10828137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5495131" y="11984639"/>
            <a:ext cx="169202" cy="338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17419671" y="13067298"/>
            <a:ext cx="16920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14478875" y="12605018"/>
            <a:ext cx="16920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15174912" y="11358562"/>
            <a:ext cx="169202" cy="33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10342700" y="13009112"/>
            <a:ext cx="16920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10677331" y="11714017"/>
            <a:ext cx="16920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8425657" y="12898031"/>
            <a:ext cx="16920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673104" y="12082089"/>
            <a:ext cx="169185" cy="676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12"/>
                </a:lnTo>
                <a:lnTo>
                  <a:pt x="3166" y="791"/>
                </a:lnTo>
                <a:lnTo>
                  <a:pt x="850" y="1650"/>
                </a:lnTo>
                <a:lnTo>
                  <a:pt x="0" y="2702"/>
                </a:lnTo>
                <a:lnTo>
                  <a:pt x="0" y="18897"/>
                </a:lnTo>
                <a:lnTo>
                  <a:pt x="850" y="19948"/>
                </a:lnTo>
                <a:lnTo>
                  <a:pt x="3166" y="20807"/>
                </a:lnTo>
                <a:lnTo>
                  <a:pt x="6597" y="21387"/>
                </a:lnTo>
                <a:lnTo>
                  <a:pt x="10792" y="21600"/>
                </a:lnTo>
                <a:lnTo>
                  <a:pt x="14995" y="21387"/>
                </a:lnTo>
                <a:lnTo>
                  <a:pt x="18431" y="20807"/>
                </a:lnTo>
                <a:lnTo>
                  <a:pt x="20749" y="19948"/>
                </a:lnTo>
                <a:lnTo>
                  <a:pt x="21600" y="18897"/>
                </a:lnTo>
                <a:lnTo>
                  <a:pt x="21600" y="2702"/>
                </a:lnTo>
                <a:lnTo>
                  <a:pt x="20749" y="1650"/>
                </a:lnTo>
                <a:lnTo>
                  <a:pt x="18431" y="791"/>
                </a:lnTo>
                <a:lnTo>
                  <a:pt x="14995" y="212"/>
                </a:lnTo>
                <a:lnTo>
                  <a:pt x="10792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7508578" y="11096813"/>
            <a:ext cx="16913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5888037" y="12898351"/>
            <a:ext cx="16913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3350344" y="10743538"/>
            <a:ext cx="169132" cy="338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9888537" y="11490025"/>
            <a:ext cx="169132" cy="338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13853318" y="11743749"/>
            <a:ext cx="16913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1740394" y="12644484"/>
            <a:ext cx="169131" cy="338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2280443" y="11206344"/>
            <a:ext cx="169166" cy="507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1" y="0"/>
                </a:moveTo>
                <a:lnTo>
                  <a:pt x="6594" y="283"/>
                </a:lnTo>
                <a:lnTo>
                  <a:pt x="3163" y="1055"/>
                </a:lnTo>
                <a:lnTo>
                  <a:pt x="849" y="2199"/>
                </a:lnTo>
                <a:lnTo>
                  <a:pt x="0" y="3601"/>
                </a:lnTo>
                <a:lnTo>
                  <a:pt x="0" y="18001"/>
                </a:lnTo>
                <a:lnTo>
                  <a:pt x="849" y="19400"/>
                </a:lnTo>
                <a:lnTo>
                  <a:pt x="3163" y="20544"/>
                </a:lnTo>
                <a:lnTo>
                  <a:pt x="6594" y="21316"/>
                </a:lnTo>
                <a:lnTo>
                  <a:pt x="10791" y="21600"/>
                </a:lnTo>
                <a:lnTo>
                  <a:pt x="14996" y="21316"/>
                </a:lnTo>
                <a:lnTo>
                  <a:pt x="18432" y="20544"/>
                </a:lnTo>
                <a:lnTo>
                  <a:pt x="20750" y="19400"/>
                </a:lnTo>
                <a:lnTo>
                  <a:pt x="21600" y="18001"/>
                </a:lnTo>
                <a:lnTo>
                  <a:pt x="21600" y="3601"/>
                </a:lnTo>
                <a:lnTo>
                  <a:pt x="20750" y="2199"/>
                </a:lnTo>
                <a:lnTo>
                  <a:pt x="18432" y="1055"/>
                </a:lnTo>
                <a:lnTo>
                  <a:pt x="14996" y="283"/>
                </a:lnTo>
                <a:lnTo>
                  <a:pt x="10791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9286030" y="12136805"/>
            <a:ext cx="169185" cy="50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0" y="0"/>
                </a:moveTo>
                <a:lnTo>
                  <a:pt x="6593" y="283"/>
                </a:lnTo>
                <a:lnTo>
                  <a:pt x="3163" y="1055"/>
                </a:lnTo>
                <a:lnTo>
                  <a:pt x="849" y="2199"/>
                </a:lnTo>
                <a:lnTo>
                  <a:pt x="0" y="3601"/>
                </a:lnTo>
                <a:lnTo>
                  <a:pt x="0" y="18001"/>
                </a:lnTo>
                <a:lnTo>
                  <a:pt x="849" y="19400"/>
                </a:lnTo>
                <a:lnTo>
                  <a:pt x="3163" y="20544"/>
                </a:lnTo>
                <a:lnTo>
                  <a:pt x="6593" y="21316"/>
                </a:lnTo>
                <a:lnTo>
                  <a:pt x="10790" y="21600"/>
                </a:lnTo>
                <a:lnTo>
                  <a:pt x="14994" y="21316"/>
                </a:lnTo>
                <a:lnTo>
                  <a:pt x="18431" y="20544"/>
                </a:lnTo>
                <a:lnTo>
                  <a:pt x="20749" y="19400"/>
                </a:lnTo>
                <a:lnTo>
                  <a:pt x="21600" y="18001"/>
                </a:lnTo>
                <a:lnTo>
                  <a:pt x="21600" y="3601"/>
                </a:lnTo>
                <a:lnTo>
                  <a:pt x="20749" y="2199"/>
                </a:lnTo>
                <a:lnTo>
                  <a:pt x="18431" y="1055"/>
                </a:lnTo>
                <a:lnTo>
                  <a:pt x="14994" y="283"/>
                </a:lnTo>
                <a:lnTo>
                  <a:pt x="1079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18522394" y="10922282"/>
            <a:ext cx="16918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20579235" y="12892761"/>
            <a:ext cx="169185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21594204" y="12496157"/>
            <a:ext cx="169132" cy="67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23737309" y="10907297"/>
            <a:ext cx="169114" cy="338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6" y="425"/>
                </a:lnTo>
                <a:lnTo>
                  <a:pt x="3164" y="1583"/>
                </a:lnTo>
                <a:lnTo>
                  <a:pt x="849" y="3299"/>
                </a:lnTo>
                <a:lnTo>
                  <a:pt x="0" y="5397"/>
                </a:lnTo>
                <a:lnTo>
                  <a:pt x="0" y="16203"/>
                </a:lnTo>
                <a:lnTo>
                  <a:pt x="849" y="18304"/>
                </a:lnTo>
                <a:lnTo>
                  <a:pt x="3164" y="20019"/>
                </a:lnTo>
                <a:lnTo>
                  <a:pt x="6596" y="21176"/>
                </a:lnTo>
                <a:lnTo>
                  <a:pt x="10794" y="21600"/>
                </a:lnTo>
                <a:lnTo>
                  <a:pt x="14997" y="21176"/>
                </a:lnTo>
                <a:lnTo>
                  <a:pt x="18432" y="20019"/>
                </a:lnTo>
                <a:lnTo>
                  <a:pt x="20750" y="18304"/>
                </a:lnTo>
                <a:lnTo>
                  <a:pt x="21600" y="16203"/>
                </a:lnTo>
                <a:lnTo>
                  <a:pt x="21600" y="5397"/>
                </a:lnTo>
                <a:lnTo>
                  <a:pt x="20750" y="3299"/>
                </a:lnTo>
                <a:lnTo>
                  <a:pt x="18432" y="1583"/>
                </a:lnTo>
                <a:lnTo>
                  <a:pt x="14997" y="425"/>
                </a:lnTo>
                <a:lnTo>
                  <a:pt x="10794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20094016" y="12246126"/>
            <a:ext cx="169255" cy="50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22200530" y="10892564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22808641" y="11979233"/>
            <a:ext cx="16920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17986613" y="12076684"/>
            <a:ext cx="169186" cy="676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12"/>
                </a:lnTo>
                <a:lnTo>
                  <a:pt x="3166" y="791"/>
                </a:lnTo>
                <a:lnTo>
                  <a:pt x="850" y="1650"/>
                </a:lnTo>
                <a:lnTo>
                  <a:pt x="0" y="2702"/>
                </a:lnTo>
                <a:lnTo>
                  <a:pt x="0" y="18897"/>
                </a:lnTo>
                <a:lnTo>
                  <a:pt x="850" y="19948"/>
                </a:lnTo>
                <a:lnTo>
                  <a:pt x="3166" y="20807"/>
                </a:lnTo>
                <a:lnTo>
                  <a:pt x="6597" y="21387"/>
                </a:lnTo>
                <a:lnTo>
                  <a:pt x="10792" y="21600"/>
                </a:lnTo>
                <a:lnTo>
                  <a:pt x="14995" y="21387"/>
                </a:lnTo>
                <a:lnTo>
                  <a:pt x="18431" y="20807"/>
                </a:lnTo>
                <a:lnTo>
                  <a:pt x="20749" y="19948"/>
                </a:lnTo>
                <a:lnTo>
                  <a:pt x="21600" y="18897"/>
                </a:lnTo>
                <a:lnTo>
                  <a:pt x="21600" y="2702"/>
                </a:lnTo>
                <a:lnTo>
                  <a:pt x="20749" y="1650"/>
                </a:lnTo>
                <a:lnTo>
                  <a:pt x="18431" y="791"/>
                </a:lnTo>
                <a:lnTo>
                  <a:pt x="14995" y="212"/>
                </a:lnTo>
                <a:lnTo>
                  <a:pt x="10792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23201548" y="12892946"/>
            <a:ext cx="16913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20663854" y="10738132"/>
            <a:ext cx="16913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19053905" y="12639078"/>
            <a:ext cx="169130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9593954" y="11200939"/>
            <a:ext cx="169166" cy="507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1" y="0"/>
                </a:moveTo>
                <a:lnTo>
                  <a:pt x="6594" y="283"/>
                </a:lnTo>
                <a:lnTo>
                  <a:pt x="3163" y="1055"/>
                </a:lnTo>
                <a:lnTo>
                  <a:pt x="849" y="2199"/>
                </a:lnTo>
                <a:lnTo>
                  <a:pt x="0" y="3601"/>
                </a:lnTo>
                <a:lnTo>
                  <a:pt x="0" y="18001"/>
                </a:lnTo>
                <a:lnTo>
                  <a:pt x="849" y="19400"/>
                </a:lnTo>
                <a:lnTo>
                  <a:pt x="3163" y="20544"/>
                </a:lnTo>
                <a:lnTo>
                  <a:pt x="6594" y="21316"/>
                </a:lnTo>
                <a:lnTo>
                  <a:pt x="10791" y="21600"/>
                </a:lnTo>
                <a:lnTo>
                  <a:pt x="14996" y="21316"/>
                </a:lnTo>
                <a:lnTo>
                  <a:pt x="18432" y="20544"/>
                </a:lnTo>
                <a:lnTo>
                  <a:pt x="20750" y="19400"/>
                </a:lnTo>
                <a:lnTo>
                  <a:pt x="21600" y="18001"/>
                </a:lnTo>
                <a:lnTo>
                  <a:pt x="21600" y="3601"/>
                </a:lnTo>
                <a:lnTo>
                  <a:pt x="20750" y="2199"/>
                </a:lnTo>
                <a:lnTo>
                  <a:pt x="18432" y="1055"/>
                </a:lnTo>
                <a:lnTo>
                  <a:pt x="14996" y="283"/>
                </a:lnTo>
                <a:lnTo>
                  <a:pt x="10791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sldNum" sz="quarter" idx="2"/>
          </p:nvPr>
        </p:nvSpPr>
        <p:spPr>
          <a:xfrm>
            <a:off x="4565786" y="4738948"/>
            <a:ext cx="888530" cy="875942"/>
          </a:xfrm>
          <a:prstGeom prst="rect">
            <a:avLst/>
          </a:prstGeom>
        </p:spPr>
        <p:txBody>
          <a:bodyPr/>
          <a:lstStyle>
            <a:lvl1pPr>
              <a:defRPr sz="6200" spc="0">
                <a:solidFill>
                  <a:srgbClr val="52B5E4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ajd z 2 kolumna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991663" y="3068830"/>
            <a:ext cx="22400675" cy="1"/>
          </a:xfrm>
          <a:prstGeom prst="line">
            <a:avLst/>
          </a:prstGeom>
          <a:ln w="25400">
            <a:solidFill>
              <a:srgbClr val="E4E4E4"/>
            </a:solidFill>
            <a:prstDash val="lgDash"/>
          </a:ln>
        </p:spPr>
        <p:txBody>
          <a:bodyPr lIns="64292" tIns="64292" rIns="64292" bIns="64292"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xfrm>
            <a:off x="1016000" y="1739234"/>
            <a:ext cx="10529424" cy="4540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0C0E3F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0C0E3F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0C0E3F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0C0E3F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0C0E3F"/>
                </a:solidFill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xfrm>
            <a:off x="1016000" y="988977"/>
            <a:ext cx="10529424" cy="571504"/>
          </a:xfrm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203" name="Shape 203"/>
          <p:cNvSpPr>
            <a:spLocks noGrp="1"/>
          </p:cNvSpPr>
          <p:nvPr>
            <p:ph type="body" sz="half" idx="13"/>
          </p:nvPr>
        </p:nvSpPr>
        <p:spPr>
          <a:xfrm>
            <a:off x="10920702" y="4487439"/>
            <a:ext cx="12567907" cy="8042801"/>
          </a:xfrm>
          <a:prstGeom prst="rect">
            <a:avLst/>
          </a:prstGeom>
        </p:spPr>
        <p:txBody>
          <a:bodyPr/>
          <a:lstStyle/>
          <a:p>
            <a:pPr marL="295835" indent="-295835">
              <a:buClr>
                <a:srgbClr val="2029A6"/>
              </a:buClr>
              <a:buSzPct val="100000"/>
              <a:buChar char="•"/>
            </a:pPr>
            <a:endParaRPr/>
          </a:p>
        </p:txBody>
      </p:sp>
      <p:sp>
        <p:nvSpPr>
          <p:cNvPr id="204" name="Shape 204"/>
          <p:cNvSpPr>
            <a:spLocks noGrp="1"/>
          </p:cNvSpPr>
          <p:nvPr>
            <p:ph type="body" sz="quarter" idx="14"/>
          </p:nvPr>
        </p:nvSpPr>
        <p:spPr>
          <a:xfrm>
            <a:off x="10920702" y="3906181"/>
            <a:ext cx="11313143" cy="34725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>
                <a:solidFill>
                  <a:srgbClr val="52B5E4"/>
                </a:solidFill>
              </a:defRPr>
            </a:pPr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5"/>
          </p:nvPr>
        </p:nvSpPr>
        <p:spPr>
          <a:xfrm>
            <a:off x="1054100" y="3906181"/>
            <a:ext cx="9348216" cy="34725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>
                <a:solidFill>
                  <a:srgbClr val="52B5E4"/>
                </a:solidFill>
              </a:defRPr>
            </a:pPr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body" sz="half" idx="16"/>
          </p:nvPr>
        </p:nvSpPr>
        <p:spPr>
          <a:xfrm>
            <a:off x="1051602" y="4487439"/>
            <a:ext cx="8568740" cy="80428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0" y="736285"/>
            <a:ext cx="2750344" cy="77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6000" y="12841447"/>
            <a:ext cx="6875865" cy="571504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ajd z tekste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-13494" y="0"/>
            <a:ext cx="12080479" cy="13716000"/>
          </a:xfrm>
          <a:prstGeom prst="rect">
            <a:avLst/>
          </a:prstGeom>
          <a:solidFill>
            <a:srgbClr val="363C8A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1016000" y="1997268"/>
            <a:ext cx="10021491" cy="1"/>
          </a:xfrm>
          <a:prstGeom prst="line">
            <a:avLst/>
          </a:prstGeom>
          <a:ln w="25400">
            <a:solidFill>
              <a:srgbClr val="FFFFFF"/>
            </a:solidFill>
            <a:prstDash val="lgDash"/>
          </a:ln>
        </p:spPr>
        <p:txBody>
          <a:bodyPr lIns="64292" tIns="64292" rIns="64292" bIns="64292"/>
          <a:lstStyle/>
          <a:p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pic" sz="quarter" idx="13"/>
          </p:nvPr>
        </p:nvSpPr>
        <p:spPr>
          <a:xfrm>
            <a:off x="1016000" y="9832608"/>
            <a:ext cx="2716995" cy="29232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xfrm>
            <a:off x="1016000" y="4986046"/>
            <a:ext cx="10021490" cy="465991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defRPr sz="42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defRPr sz="42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defRPr sz="42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defRPr sz="4200">
                <a:solidFill>
                  <a:srgbClr val="FFFFFF"/>
                </a:solidFill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4"/>
          </p:nvPr>
        </p:nvSpPr>
        <p:spPr>
          <a:xfrm>
            <a:off x="1016000" y="4353271"/>
            <a:ext cx="10021490" cy="99721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1016000" y="988977"/>
            <a:ext cx="6716637" cy="454354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t>Tekst tytułowy</a:t>
            </a:r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5"/>
          </p:nvPr>
        </p:nvSpPr>
        <p:spPr>
          <a:xfrm>
            <a:off x="13460941" y="4487439"/>
            <a:ext cx="1151215" cy="515851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half" idx="16"/>
          </p:nvPr>
        </p:nvSpPr>
        <p:spPr>
          <a:xfrm>
            <a:off x="14899326" y="4487439"/>
            <a:ext cx="8620478" cy="84300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0" y="736285"/>
            <a:ext cx="2750344" cy="775742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ajd z obrazem na do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pic" idx="13"/>
          </p:nvPr>
        </p:nvSpPr>
        <p:spPr>
          <a:xfrm>
            <a:off x="939620" y="3594995"/>
            <a:ext cx="22400675" cy="85472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body" sz="quarter" idx="1"/>
          </p:nvPr>
        </p:nvSpPr>
        <p:spPr>
          <a:xfrm>
            <a:off x="1016000" y="1739234"/>
            <a:ext cx="10544120" cy="4540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029A6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2029A6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2029A6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2029A6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2029A6"/>
                </a:solidFill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1016000" y="988977"/>
            <a:ext cx="10544120" cy="571504"/>
          </a:xfrm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274" name="Shape 2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ajd z tekstem i iko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pic" sz="quarter" idx="13"/>
          </p:nvPr>
        </p:nvSpPr>
        <p:spPr>
          <a:xfrm>
            <a:off x="992368" y="3944407"/>
            <a:ext cx="4466544" cy="40270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xfrm>
            <a:off x="1016000" y="1739234"/>
            <a:ext cx="10541886" cy="4540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029A6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2029A6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2029A6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2029A6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2029A6"/>
                </a:solidFill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xfrm>
            <a:off x="1016000" y="988977"/>
            <a:ext cx="10541888" cy="571504"/>
          </a:xfrm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4"/>
          </p:nvPr>
        </p:nvSpPr>
        <p:spPr>
          <a:xfrm>
            <a:off x="6193243" y="3936300"/>
            <a:ext cx="1644035" cy="852955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3" name="Shape 313"/>
          <p:cNvSpPr>
            <a:spLocks noGrp="1"/>
          </p:cNvSpPr>
          <p:nvPr>
            <p:ph type="body" sz="half" idx="15"/>
          </p:nvPr>
        </p:nvSpPr>
        <p:spPr>
          <a:xfrm>
            <a:off x="8245626" y="3944407"/>
            <a:ext cx="15255428" cy="852955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4" name="Shape 3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ajd ze obrazkiem po lewej stro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/>
          </p:cNvSpPr>
          <p:nvPr>
            <p:ph type="pic" idx="13"/>
          </p:nvPr>
        </p:nvSpPr>
        <p:spPr>
          <a:xfrm>
            <a:off x="12311061" y="-1"/>
            <a:ext cx="12151227" cy="13716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6" name="Shape 336"/>
          <p:cNvSpPr>
            <a:spLocks noGrp="1"/>
          </p:cNvSpPr>
          <p:nvPr>
            <p:ph type="title"/>
          </p:nvPr>
        </p:nvSpPr>
        <p:spPr>
          <a:xfrm>
            <a:off x="1016000" y="988977"/>
            <a:ext cx="6716637" cy="2651128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t>Tekst tytułowy</a:t>
            </a:r>
          </a:p>
        </p:txBody>
      </p:sp>
      <p:sp>
        <p:nvSpPr>
          <p:cNvPr id="337" name="Shape 337"/>
          <p:cNvSpPr>
            <a:spLocks noGrp="1"/>
          </p:cNvSpPr>
          <p:nvPr>
            <p:ph type="body" sz="quarter" idx="1"/>
          </p:nvPr>
        </p:nvSpPr>
        <p:spPr>
          <a:xfrm>
            <a:off x="1016000" y="4836113"/>
            <a:ext cx="6716637" cy="79512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00">
                <a:solidFill>
                  <a:srgbClr val="363C8A"/>
                </a:solidFill>
              </a:defRPr>
            </a:lvl1pPr>
            <a:lvl2pPr>
              <a:lnSpc>
                <a:spcPct val="100000"/>
              </a:lnSpc>
              <a:defRPr sz="4200">
                <a:solidFill>
                  <a:srgbClr val="363C8A"/>
                </a:solidFill>
              </a:defRPr>
            </a:lvl2pPr>
            <a:lvl3pPr>
              <a:lnSpc>
                <a:spcPct val="100000"/>
              </a:lnSpc>
              <a:defRPr sz="4200">
                <a:solidFill>
                  <a:srgbClr val="363C8A"/>
                </a:solidFill>
              </a:defRPr>
            </a:lvl3pPr>
            <a:lvl4pPr>
              <a:lnSpc>
                <a:spcPct val="100000"/>
              </a:lnSpc>
              <a:defRPr sz="4200">
                <a:solidFill>
                  <a:srgbClr val="363C8A"/>
                </a:solidFill>
              </a:defRPr>
            </a:lvl4pPr>
            <a:lvl5pPr>
              <a:lnSpc>
                <a:spcPct val="100000"/>
              </a:lnSpc>
              <a:defRPr sz="4200">
                <a:solidFill>
                  <a:srgbClr val="363C8A"/>
                </a:solidFill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338" name="Shape 338"/>
          <p:cNvSpPr/>
          <p:nvPr/>
        </p:nvSpPr>
        <p:spPr>
          <a:xfrm>
            <a:off x="1016000" y="1997268"/>
            <a:ext cx="10492187" cy="1"/>
          </a:xfrm>
          <a:prstGeom prst="line">
            <a:avLst/>
          </a:prstGeom>
          <a:ln w="25400">
            <a:solidFill>
              <a:srgbClr val="E4E4E4"/>
            </a:solidFill>
            <a:prstDash val="lgDash"/>
          </a:ln>
        </p:spPr>
        <p:txBody>
          <a:bodyPr lIns="64292" tIns="64292" rIns="64292" bIns="64292"/>
          <a:lstStyle/>
          <a:p>
            <a:endParaRPr/>
          </a:p>
        </p:txBody>
      </p:sp>
      <p:sp>
        <p:nvSpPr>
          <p:cNvPr id="339" name="Shape 339"/>
          <p:cNvSpPr>
            <a:spLocks noGrp="1"/>
          </p:cNvSpPr>
          <p:nvPr>
            <p:ph type="sldNum" sz="quarter" idx="2"/>
          </p:nvPr>
        </p:nvSpPr>
        <p:spPr>
          <a:xfrm>
            <a:off x="20069871" y="12755878"/>
            <a:ext cx="351731" cy="368301"/>
          </a:xfrm>
          <a:prstGeom prst="rect">
            <a:avLst/>
          </a:prstGeom>
        </p:spPr>
        <p:txBody>
          <a:bodyPr/>
          <a:lstStyle>
            <a:lvl1pPr algn="r">
              <a:defRPr sz="2400" spc="0">
                <a:solidFill>
                  <a:srgbClr val="888888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ajd z infograf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/>
          </p:cNvSpPr>
          <p:nvPr>
            <p:ph type="body" sz="quarter" idx="1"/>
          </p:nvPr>
        </p:nvSpPr>
        <p:spPr>
          <a:xfrm>
            <a:off x="1016000" y="1739234"/>
            <a:ext cx="10540120" cy="4540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029A6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2029A6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2029A6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2029A6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2029A6"/>
                </a:solidFill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347" name="Shape 347"/>
          <p:cNvSpPr>
            <a:spLocks noGrp="1"/>
          </p:cNvSpPr>
          <p:nvPr>
            <p:ph type="title"/>
          </p:nvPr>
        </p:nvSpPr>
        <p:spPr>
          <a:xfrm>
            <a:off x="1016000" y="988977"/>
            <a:ext cx="10540120" cy="571504"/>
          </a:xfrm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348" name="Shape 348"/>
          <p:cNvSpPr>
            <a:spLocks noGrp="1"/>
          </p:cNvSpPr>
          <p:nvPr>
            <p:ph type="pic" sz="quarter" idx="13"/>
          </p:nvPr>
        </p:nvSpPr>
        <p:spPr>
          <a:xfrm>
            <a:off x="936265" y="6492261"/>
            <a:ext cx="1585851" cy="1592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9" name="Shape 349"/>
          <p:cNvSpPr>
            <a:spLocks noGrp="1"/>
          </p:cNvSpPr>
          <p:nvPr>
            <p:ph type="body" sz="quarter" idx="14"/>
          </p:nvPr>
        </p:nvSpPr>
        <p:spPr>
          <a:xfrm>
            <a:off x="2941993" y="6503696"/>
            <a:ext cx="4407747" cy="159273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50" name="Shape 350"/>
          <p:cNvSpPr>
            <a:spLocks noGrp="1"/>
          </p:cNvSpPr>
          <p:nvPr>
            <p:ph type="pic" sz="quarter" idx="15"/>
          </p:nvPr>
        </p:nvSpPr>
        <p:spPr>
          <a:xfrm>
            <a:off x="16909673" y="6500815"/>
            <a:ext cx="1585853" cy="1592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1" name="Shape 351"/>
          <p:cNvSpPr>
            <a:spLocks noGrp="1"/>
          </p:cNvSpPr>
          <p:nvPr>
            <p:ph type="body" sz="quarter" idx="16"/>
          </p:nvPr>
        </p:nvSpPr>
        <p:spPr>
          <a:xfrm>
            <a:off x="18915402" y="6512251"/>
            <a:ext cx="4407746" cy="159273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52" name="Shape 352"/>
          <p:cNvSpPr>
            <a:spLocks noGrp="1"/>
          </p:cNvSpPr>
          <p:nvPr>
            <p:ph type="pic" sz="quarter" idx="17"/>
          </p:nvPr>
        </p:nvSpPr>
        <p:spPr>
          <a:xfrm>
            <a:off x="8846768" y="6500814"/>
            <a:ext cx="1585853" cy="1592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3" name="Shape 353"/>
          <p:cNvSpPr>
            <a:spLocks noGrp="1"/>
          </p:cNvSpPr>
          <p:nvPr>
            <p:ph type="body" sz="quarter" idx="18"/>
          </p:nvPr>
        </p:nvSpPr>
        <p:spPr>
          <a:xfrm>
            <a:off x="10852498" y="6512249"/>
            <a:ext cx="4407747" cy="1581306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54" name="Shape 354"/>
          <p:cNvSpPr>
            <a:spLocks noGrp="1"/>
          </p:cNvSpPr>
          <p:nvPr>
            <p:ph type="pic" sz="quarter" idx="19"/>
          </p:nvPr>
        </p:nvSpPr>
        <p:spPr>
          <a:xfrm>
            <a:off x="936265" y="3656920"/>
            <a:ext cx="1585851" cy="15927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5" name="Shape 355"/>
          <p:cNvSpPr>
            <a:spLocks noGrp="1"/>
          </p:cNvSpPr>
          <p:nvPr>
            <p:ph type="body" sz="quarter" idx="20"/>
          </p:nvPr>
        </p:nvSpPr>
        <p:spPr>
          <a:xfrm>
            <a:off x="2941993" y="3668356"/>
            <a:ext cx="4407747" cy="159273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56" name="Shape 356"/>
          <p:cNvSpPr>
            <a:spLocks noGrp="1"/>
          </p:cNvSpPr>
          <p:nvPr>
            <p:ph type="pic" sz="quarter" idx="21"/>
          </p:nvPr>
        </p:nvSpPr>
        <p:spPr>
          <a:xfrm>
            <a:off x="16909673" y="3694104"/>
            <a:ext cx="1585853" cy="1592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quarter" idx="22"/>
          </p:nvPr>
        </p:nvSpPr>
        <p:spPr>
          <a:xfrm>
            <a:off x="18915402" y="3705540"/>
            <a:ext cx="4407746" cy="159273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pic" sz="quarter" idx="23"/>
          </p:nvPr>
        </p:nvSpPr>
        <p:spPr>
          <a:xfrm>
            <a:off x="8846768" y="3694104"/>
            <a:ext cx="1585853" cy="1592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24"/>
          </p:nvPr>
        </p:nvSpPr>
        <p:spPr>
          <a:xfrm>
            <a:off x="10852498" y="3705540"/>
            <a:ext cx="4407747" cy="159273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60" name="Shape 360"/>
          <p:cNvSpPr>
            <a:spLocks noGrp="1"/>
          </p:cNvSpPr>
          <p:nvPr>
            <p:ph type="pic" sz="quarter" idx="25"/>
          </p:nvPr>
        </p:nvSpPr>
        <p:spPr>
          <a:xfrm>
            <a:off x="936265" y="9316170"/>
            <a:ext cx="1585851" cy="1592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1" name="Shape 361"/>
          <p:cNvSpPr>
            <a:spLocks noGrp="1"/>
          </p:cNvSpPr>
          <p:nvPr>
            <p:ph type="body" sz="quarter" idx="26"/>
          </p:nvPr>
        </p:nvSpPr>
        <p:spPr>
          <a:xfrm>
            <a:off x="2941993" y="9327605"/>
            <a:ext cx="4407747" cy="156986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62" name="Shape 362"/>
          <p:cNvSpPr>
            <a:spLocks noGrp="1"/>
          </p:cNvSpPr>
          <p:nvPr>
            <p:ph type="pic" sz="quarter" idx="27"/>
          </p:nvPr>
        </p:nvSpPr>
        <p:spPr>
          <a:xfrm>
            <a:off x="16909673" y="9313288"/>
            <a:ext cx="1585853" cy="1592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28"/>
          </p:nvPr>
        </p:nvSpPr>
        <p:spPr>
          <a:xfrm>
            <a:off x="18915402" y="9324723"/>
            <a:ext cx="4407746" cy="156986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64" name="Shape 364"/>
          <p:cNvSpPr>
            <a:spLocks noGrp="1"/>
          </p:cNvSpPr>
          <p:nvPr>
            <p:ph type="pic" sz="quarter" idx="29"/>
          </p:nvPr>
        </p:nvSpPr>
        <p:spPr>
          <a:xfrm>
            <a:off x="8846768" y="9313288"/>
            <a:ext cx="1585853" cy="1592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5" name="Shape 365"/>
          <p:cNvSpPr>
            <a:spLocks noGrp="1"/>
          </p:cNvSpPr>
          <p:nvPr>
            <p:ph type="body" sz="quarter" idx="30"/>
          </p:nvPr>
        </p:nvSpPr>
        <p:spPr>
          <a:xfrm>
            <a:off x="10852498" y="9324721"/>
            <a:ext cx="4407747" cy="1569871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990600" y="8789383"/>
            <a:ext cx="22402800" cy="1"/>
          </a:xfrm>
          <a:prstGeom prst="line">
            <a:avLst/>
          </a:prstGeom>
          <a:ln w="12700">
            <a:solidFill>
              <a:srgbClr val="DDDDDD"/>
            </a:solidFill>
            <a:miter lim="400000"/>
          </a:ln>
        </p:spPr>
        <p:txBody>
          <a:bodyPr lIns="64292" tIns="64292" rIns="64292" bIns="64292"/>
          <a:lstStyle/>
          <a:p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990600" y="11442556"/>
            <a:ext cx="22402800" cy="1"/>
          </a:xfrm>
          <a:prstGeom prst="line">
            <a:avLst/>
          </a:prstGeom>
          <a:ln w="12700">
            <a:solidFill>
              <a:srgbClr val="DDDDDD"/>
            </a:solidFill>
            <a:miter lim="400000"/>
          </a:ln>
        </p:spPr>
        <p:txBody>
          <a:bodyPr lIns="64292" tIns="64292" rIns="64292" bIns="64292"/>
          <a:lstStyle/>
          <a:p>
            <a:endParaRPr/>
          </a:p>
        </p:txBody>
      </p:sp>
      <p:pic>
        <p:nvPicPr>
          <p:cNvPr id="36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0" y="736285"/>
            <a:ext cx="2750344" cy="77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6000" y="12841447"/>
            <a:ext cx="6875865" cy="571504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Shape 370"/>
          <p:cNvSpPr/>
          <p:nvPr/>
        </p:nvSpPr>
        <p:spPr>
          <a:xfrm>
            <a:off x="991663" y="3068830"/>
            <a:ext cx="22400675" cy="1"/>
          </a:xfrm>
          <a:prstGeom prst="line">
            <a:avLst/>
          </a:prstGeom>
          <a:ln w="25400">
            <a:solidFill>
              <a:srgbClr val="E4E4E4"/>
            </a:solidFill>
            <a:prstDash val="lgDash"/>
          </a:ln>
        </p:spPr>
        <p:txBody>
          <a:bodyPr lIns="64292" tIns="64292" rIns="64292" bIns="64292"/>
          <a:lstStyle/>
          <a:p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990600" y="5831389"/>
            <a:ext cx="22402800" cy="1"/>
          </a:xfrm>
          <a:prstGeom prst="line">
            <a:avLst/>
          </a:prstGeom>
          <a:ln w="12700">
            <a:solidFill>
              <a:srgbClr val="DDDDDD"/>
            </a:solidFill>
            <a:miter lim="400000"/>
          </a:ln>
        </p:spPr>
        <p:txBody>
          <a:bodyPr lIns="64292" tIns="64292" rIns="64292" bIns="64292"/>
          <a:lstStyle/>
          <a:p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016000" y="988977"/>
            <a:ext cx="10535843" cy="571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Tekst tytułowy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017768" y="3793165"/>
            <a:ext cx="22348464" cy="1489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pic>
        <p:nvPicPr>
          <p:cNvPr id="4" name="image2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574000" y="736285"/>
            <a:ext cx="2750344" cy="77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1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16000" y="12841447"/>
            <a:ext cx="6875865" cy="57150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/>
        </p:nvSpPr>
        <p:spPr>
          <a:xfrm>
            <a:off x="991663" y="3068830"/>
            <a:ext cx="22400675" cy="1"/>
          </a:xfrm>
          <a:prstGeom prst="line">
            <a:avLst/>
          </a:prstGeom>
          <a:ln w="25400">
            <a:solidFill>
              <a:srgbClr val="E4E4E4"/>
            </a:solidFill>
            <a:prstDash val="lgDash"/>
          </a:ln>
        </p:spPr>
        <p:txBody>
          <a:bodyPr lIns="64292" tIns="64292" rIns="64292" bIns="64292"/>
          <a:lstStyle/>
          <a:p>
            <a:endParaRPr/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20421598" y="12755878"/>
            <a:ext cx="717251" cy="71582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5000" spc="-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7" r:id="rId5"/>
    <p:sldLayoutId id="2147483659" r:id="rId6"/>
    <p:sldLayoutId id="2147483661" r:id="rId7"/>
    <p:sldLayoutId id="2147483662" r:id="rId8"/>
  </p:sldLayoutIdLst>
  <p:transition spd="med"/>
  <p:txStyles>
    <p:titleStyle>
      <a:lvl1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52B5E4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52B5E4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52B5E4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52B5E4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52B5E4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52B5E4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52B5E4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52B5E4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52B5E4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285875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1818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285875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1818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285875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1818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285875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1818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285875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18183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285875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18183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285875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18183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285875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18183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285875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1818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l-PL" dirty="0" smtClean="0"/>
              <a:t>Grupa Pracuj - </a:t>
            </a:r>
            <a:r>
              <a:rPr lang="pl-PL" dirty="0" err="1" smtClean="0"/>
              <a:t>Hackweek</a:t>
            </a:r>
            <a:endParaRPr dirty="0"/>
          </a:p>
        </p:txBody>
      </p:sp>
      <p:sp>
        <p:nvSpPr>
          <p:cNvPr id="406" name="Shape 406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38"/>
            </a:lvl1pPr>
          </a:lstStyle>
          <a:p>
            <a:r>
              <a:rPr lang="pl-PL" dirty="0" smtClean="0"/>
              <a:t>Upgrade oferty, wyróżnij się ze sterty!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0</a:t>
            </a:r>
            <a:r>
              <a:rPr lang="pl-PL" dirty="0" smtClean="0"/>
              <a:t>3</a:t>
            </a:r>
            <a:r>
              <a:rPr dirty="0" smtClean="0"/>
              <a:t>    </a:t>
            </a:r>
            <a:r>
              <a:rPr lang="pl-PL" dirty="0" smtClean="0"/>
              <a:t>Jak zrobiliśmy nasz projekt?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76470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Wpływ słów na ofertę</a:t>
            </a:r>
            <a:endParaRPr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4495059"/>
            <a:ext cx="9594850" cy="2306820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1563722" y="9114085"/>
            <a:ext cx="2057400" cy="2476500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>
            <a:noFill/>
            <a:prstDash val="solid"/>
            <a:round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ctr">
            <a:spAutoFit/>
          </a:bodyPr>
          <a:lstStyle/>
          <a:p>
            <a:pPr marL="0" marR="0" indent="0" algn="l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4306922" y="7488324"/>
            <a:ext cx="2057400" cy="24765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round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ctr">
            <a:spAutoFit/>
          </a:bodyPr>
          <a:lstStyle/>
          <a:p>
            <a:pPr marL="0" marR="0" indent="0" algn="l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4" name="Prostokąt 13"/>
          <p:cNvSpPr/>
          <p:nvPr/>
        </p:nvSpPr>
        <p:spPr>
          <a:xfrm>
            <a:off x="7048175" y="9114085"/>
            <a:ext cx="2057400" cy="2476500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>
            <a:noFill/>
            <a:prstDash val="solid"/>
            <a:round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ctr">
            <a:spAutoFit/>
          </a:bodyPr>
          <a:lstStyle/>
          <a:p>
            <a:pPr marL="0" marR="0" indent="0" algn="l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1651973" y="10102751"/>
            <a:ext cx="1879600" cy="868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pPr marL="0" marR="0" indent="0" algn="ctr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l-PL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panose="030F0702030302020204" pitchFamily="66" charset="0"/>
                <a:sym typeface="Helvetica Neue"/>
              </a:rPr>
              <a:t>Treść</a:t>
            </a:r>
            <a:r>
              <a:rPr kumimoji="0" lang="pl-PL" sz="24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panose="030F0702030302020204" pitchFamily="66" charset="0"/>
                <a:sym typeface="Helvetica Neue"/>
              </a:rPr>
              <a:t> oferty</a:t>
            </a:r>
            <a:endParaRPr kumimoji="0" lang="pl-PL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panose="030F0702030302020204" pitchFamily="66" charset="0"/>
              <a:sym typeface="Helvetica Neue"/>
            </a:endParaRPr>
          </a:p>
        </p:txBody>
      </p:sp>
      <p:sp>
        <p:nvSpPr>
          <p:cNvPr id="16" name="pole tekstowe 15"/>
          <p:cNvSpPr txBox="1"/>
          <p:nvPr/>
        </p:nvSpPr>
        <p:spPr>
          <a:xfrm>
            <a:off x="7137075" y="9918085"/>
            <a:ext cx="1879600" cy="12378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pPr marL="0" marR="0" indent="0" algn="ctr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l-PL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panose="030F0702030302020204" pitchFamily="66" charset="0"/>
                <a:sym typeface="Helvetica Neue"/>
              </a:rPr>
              <a:t>Treść</a:t>
            </a:r>
            <a:r>
              <a:rPr kumimoji="0" lang="pl-PL" sz="24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panose="030F0702030302020204" pitchFamily="66" charset="0"/>
                <a:sym typeface="Helvetica Neue"/>
              </a:rPr>
              <a:t> oferty + wpływ</a:t>
            </a:r>
            <a:endParaRPr kumimoji="0" lang="pl-PL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panose="030F0702030302020204" pitchFamily="66" charset="0"/>
              <a:sym typeface="Helvetica Neue"/>
            </a:endParaRPr>
          </a:p>
        </p:txBody>
      </p:sp>
      <p:sp>
        <p:nvSpPr>
          <p:cNvPr id="17" name="pole tekstowe 16"/>
          <p:cNvSpPr txBox="1"/>
          <p:nvPr/>
        </p:nvSpPr>
        <p:spPr>
          <a:xfrm>
            <a:off x="4395822" y="8364624"/>
            <a:ext cx="1879600" cy="499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pPr marL="0" marR="0" indent="0" algn="ctr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l-PL" b="1" dirty="0" smtClean="0">
                <a:latin typeface="Comic Sans MS" panose="030F0702030302020204" pitchFamily="66" charset="0"/>
              </a:rPr>
              <a:t>Lematy</a:t>
            </a:r>
            <a:endParaRPr kumimoji="0" lang="pl-PL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panose="030F0702030302020204" pitchFamily="66" charset="0"/>
              <a:sym typeface="Helvetica Neue"/>
            </a:endParaRPr>
          </a:p>
        </p:txBody>
      </p:sp>
      <p:sp>
        <p:nvSpPr>
          <p:cNvPr id="10" name="Wygięta strzałka 9"/>
          <p:cNvSpPr/>
          <p:nvPr/>
        </p:nvSpPr>
        <p:spPr>
          <a:xfrm>
            <a:off x="2687672" y="7763468"/>
            <a:ext cx="1219200" cy="110032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0287"/>
            </a:avLst>
          </a:prstGeom>
          <a:solidFill>
            <a:srgbClr val="92D05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ctr">
            <a:spAutoFit/>
          </a:bodyPr>
          <a:lstStyle/>
          <a:p>
            <a:pPr marL="0" marR="0" indent="0" algn="l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2" name="Wygięta strzałka 21"/>
          <p:cNvSpPr/>
          <p:nvPr/>
        </p:nvSpPr>
        <p:spPr>
          <a:xfrm rot="5400000">
            <a:off x="6878910" y="7818346"/>
            <a:ext cx="1219200" cy="110032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0287"/>
            </a:avLst>
          </a:prstGeom>
          <a:solidFill>
            <a:srgbClr val="92D05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ctr">
            <a:spAutoFit/>
          </a:bodyPr>
          <a:lstStyle/>
          <a:p>
            <a:pPr marL="0" marR="0" indent="0" algn="l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3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10920413" y="4487863"/>
            <a:ext cx="12568237" cy="14779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W przypadku p-</a:t>
            </a:r>
            <a:r>
              <a:rPr lang="pl-PL" dirty="0" err="1" smtClean="0"/>
              <a:t>value</a:t>
            </a:r>
            <a:r>
              <a:rPr lang="pl-PL" dirty="0" smtClean="0"/>
              <a:t> &lt; 0.1 liczymy siłę efektu danego słowa jako procentową zmianę średniej liczby zebranych CV</a:t>
            </a:r>
            <a:r>
              <a:rPr lang="pl-PL" dirty="0"/>
              <a:t>.</a:t>
            </a:r>
          </a:p>
        </p:txBody>
      </p:sp>
      <p:sp>
        <p:nvSpPr>
          <p:cNvPr id="24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10920413" y="8926516"/>
            <a:ext cx="12568237" cy="14779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Wpływ słów na skuteczność ofert chcieliśmy badać na lematach a wyniki mieć na rzeczywistej treści oferty, po to by móc ładnie zaprezentować podpowiedzi.</a:t>
            </a:r>
            <a:endParaRPr lang="pl-PL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7" grpId="0"/>
      <p:bldP spid="16" grpId="0"/>
      <p:bldP spid="17" grpId="0"/>
      <p:bldP spid="10" grpId="0" animBg="1"/>
      <p:bldP spid="22" grpId="0" animBg="1"/>
      <p:bldP spid="23" grpId="0" uiExpand="1" build="p" animBg="1"/>
      <p:bldP spid="24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Alternatywne słowa w ofercie</a:t>
            </a:r>
            <a:endParaRPr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10920701" y="4763082"/>
            <a:ext cx="12567907" cy="183605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Tworzymy słownik z </a:t>
            </a:r>
            <a:r>
              <a:rPr lang="pl-PL" dirty="0" err="1" smtClean="0"/>
              <a:t>embeddingami</a:t>
            </a:r>
            <a:r>
              <a:rPr lang="pl-PL" dirty="0" smtClean="0"/>
              <a:t> dla słów, które zanotowały pozytywny lub zerowy efekt na skuteczność ogłoszenia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4814887"/>
            <a:ext cx="9909653" cy="1738313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" y="7507843"/>
            <a:ext cx="9909653" cy="1962150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10424636"/>
            <a:ext cx="9392324" cy="1443153"/>
          </a:xfrm>
          <a:prstGeom prst="rect">
            <a:avLst/>
          </a:prstGeom>
        </p:spPr>
      </p:pic>
      <p:sp>
        <p:nvSpPr>
          <p:cNvPr id="19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10920702" y="7456037"/>
            <a:ext cx="12567907" cy="206576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Dla </a:t>
            </a:r>
            <a:r>
              <a:rPr lang="pl-PL" dirty="0"/>
              <a:t>danego słowa z negatywnym wpływem na </a:t>
            </a:r>
            <a:r>
              <a:rPr lang="pl-PL" dirty="0" smtClean="0"/>
              <a:t>skuteczność znajdujemy słowa, które w przestrzeni znaczeń mają najmniejszą odległość cosinusową i przyjmujemy je za najlepszą alternatywę</a:t>
            </a:r>
          </a:p>
        </p:txBody>
      </p:sp>
      <p:sp>
        <p:nvSpPr>
          <p:cNvPr id="20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10920701" y="10424636"/>
            <a:ext cx="12567907" cy="144315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Na tym etapie </a:t>
            </a:r>
            <a:r>
              <a:rPr lang="pl-PL" dirty="0" err="1" smtClean="0"/>
              <a:t>PoC</a:t>
            </a:r>
            <a:r>
              <a:rPr lang="pl-PL" dirty="0" smtClean="0"/>
              <a:t>, nasza </a:t>
            </a:r>
            <a:r>
              <a:rPr lang="pl-PL" dirty="0" err="1" smtClean="0"/>
              <a:t>podpowiadaczka</a:t>
            </a:r>
            <a:r>
              <a:rPr lang="pl-PL" dirty="0" smtClean="0"/>
              <a:t> nie zawsze działa poprawnie..</a:t>
            </a:r>
            <a:r>
              <a:rPr lang="pl-PL" dirty="0" smtClean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5600576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9" grpId="0" uiExpand="1" build="p" animBg="1"/>
      <p:bldP spid="20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Oryginalność słów + statystyki</a:t>
            </a:r>
            <a:endParaRPr dirty="0"/>
          </a:p>
        </p:txBody>
      </p:sp>
      <p:sp>
        <p:nvSpPr>
          <p:cNvPr id="434" name="Shape 434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52B5E4"/>
                </a:solidFill>
              </a:defRPr>
            </a:lvl1pPr>
          </a:lstStyle>
          <a:p>
            <a:r>
              <a:rPr lang="pl-PL" dirty="0" smtClean="0"/>
              <a:t>Oryginalność słów w ofercie</a:t>
            </a:r>
            <a:endParaRPr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68" y="4079809"/>
            <a:ext cx="2452688" cy="8211963"/>
          </a:xfrm>
          <a:prstGeom prst="rect">
            <a:avLst/>
          </a:prstGeom>
        </p:spPr>
      </p:pic>
      <p:sp>
        <p:nvSpPr>
          <p:cNvPr id="9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4009365" y="6983670"/>
            <a:ext cx="6453071" cy="532908"/>
          </a:xfrm>
        </p:spPr>
        <p:txBody>
          <a:bodyPr/>
          <a:lstStyle/>
          <a:p>
            <a:r>
              <a:rPr lang="pl-PL" dirty="0" smtClean="0"/>
              <a:t>Percentyle liczby słów w ofercie</a:t>
            </a:r>
          </a:p>
        </p:txBody>
      </p:sp>
      <p:sp>
        <p:nvSpPr>
          <p:cNvPr id="10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4009364" y="4912017"/>
            <a:ext cx="6453071" cy="532908"/>
          </a:xfrm>
        </p:spPr>
        <p:txBody>
          <a:bodyPr/>
          <a:lstStyle/>
          <a:p>
            <a:r>
              <a:rPr lang="pl-PL" dirty="0"/>
              <a:t>Percentyle liczby atrakcyjnych słów w ofercie</a:t>
            </a:r>
          </a:p>
        </p:txBody>
      </p:sp>
      <p:sp>
        <p:nvSpPr>
          <p:cNvPr id="11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4009363" y="9055323"/>
            <a:ext cx="6453071" cy="532908"/>
          </a:xfrm>
        </p:spPr>
        <p:txBody>
          <a:bodyPr/>
          <a:lstStyle/>
          <a:p>
            <a:r>
              <a:rPr lang="pl-PL" dirty="0"/>
              <a:t>Percentyle liczby oryginalnych słów w ofercie</a:t>
            </a:r>
          </a:p>
        </p:txBody>
      </p:sp>
      <p:sp>
        <p:nvSpPr>
          <p:cNvPr id="12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4009362" y="11291705"/>
            <a:ext cx="6453071" cy="532908"/>
          </a:xfrm>
        </p:spPr>
        <p:txBody>
          <a:bodyPr/>
          <a:lstStyle/>
          <a:p>
            <a:r>
              <a:rPr lang="pl-PL" dirty="0"/>
              <a:t>Percentyle średniej długości słów w ofercie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543" y="5393714"/>
            <a:ext cx="9824945" cy="2792076"/>
          </a:xfrm>
          <a:prstGeom prst="rect">
            <a:avLst/>
          </a:prstGeom>
        </p:spPr>
      </p:pic>
      <p:sp>
        <p:nvSpPr>
          <p:cNvPr id="5" name="Symbol zastępczy tekstu 4"/>
          <p:cNvSpPr>
            <a:spLocks noGrp="1"/>
          </p:cNvSpPr>
          <p:nvPr>
            <p:ph type="body" sz="half" idx="13"/>
          </p:nvPr>
        </p:nvSpPr>
        <p:spPr>
          <a:xfrm>
            <a:off x="10920702" y="9979847"/>
            <a:ext cx="11186985" cy="599040"/>
          </a:xfrm>
        </p:spPr>
        <p:txBody>
          <a:bodyPr/>
          <a:lstStyle/>
          <a:p>
            <a:r>
              <a:rPr lang="pl-PL" b="1" dirty="0" smtClean="0"/>
              <a:t>Oryginalność</a:t>
            </a:r>
            <a:r>
              <a:rPr lang="pl-PL" dirty="0" smtClean="0"/>
              <a:t> = liczba występowania słowa / liczba dokumentów w korpusie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97590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0</a:t>
            </a:r>
            <a:r>
              <a:rPr lang="pl-PL" dirty="0" smtClean="0"/>
              <a:t>4</a:t>
            </a:r>
            <a:r>
              <a:rPr dirty="0" smtClean="0"/>
              <a:t>    </a:t>
            </a:r>
            <a:r>
              <a:rPr lang="pl-PL" dirty="0" smtClean="0"/>
              <a:t>Architektura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2888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Statystyki</a:t>
            </a:r>
            <a:endParaRPr dirty="0"/>
          </a:p>
        </p:txBody>
      </p:sp>
      <p:grpSp>
        <p:nvGrpSpPr>
          <p:cNvPr id="5" name="Grupa 4"/>
          <p:cNvGrpSpPr/>
          <p:nvPr/>
        </p:nvGrpSpPr>
        <p:grpSpPr>
          <a:xfrm>
            <a:off x="1016000" y="5159676"/>
            <a:ext cx="4750026" cy="4937559"/>
            <a:chOff x="1654947" y="4915511"/>
            <a:chExt cx="4750026" cy="4937559"/>
          </a:xfrm>
        </p:grpSpPr>
        <p:grpSp>
          <p:nvGrpSpPr>
            <p:cNvPr id="6" name="Group 73"/>
            <p:cNvGrpSpPr/>
            <p:nvPr/>
          </p:nvGrpSpPr>
          <p:grpSpPr>
            <a:xfrm>
              <a:off x="1654947" y="4915511"/>
              <a:ext cx="4750026" cy="4937559"/>
              <a:chOff x="1404001" y="1981200"/>
              <a:chExt cx="2629555" cy="2760705"/>
            </a:xfrm>
          </p:grpSpPr>
          <p:grpSp>
            <p:nvGrpSpPr>
              <p:cNvPr id="8" name="Group 101"/>
              <p:cNvGrpSpPr/>
              <p:nvPr/>
            </p:nvGrpSpPr>
            <p:grpSpPr>
              <a:xfrm>
                <a:off x="1527988" y="2243036"/>
                <a:ext cx="2505568" cy="2498869"/>
                <a:chOff x="510918" y="3222863"/>
                <a:chExt cx="1532274" cy="1528174"/>
              </a:xfrm>
            </p:grpSpPr>
            <p:sp>
              <p:nvSpPr>
                <p:cNvPr id="14" name="Chevron 107"/>
                <p:cNvSpPr/>
                <p:nvPr/>
              </p:nvSpPr>
              <p:spPr>
                <a:xfrm>
                  <a:off x="515018" y="3222863"/>
                  <a:ext cx="1528174" cy="1528174"/>
                </a:xfrm>
                <a:prstGeom prst="chevron">
                  <a:avLst>
                    <a:gd name="adj" fmla="val 28944"/>
                  </a:avLst>
                </a:prstGeom>
                <a:solidFill>
                  <a:srgbClr val="6864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Chevron 108"/>
                <p:cNvSpPr/>
                <p:nvPr/>
              </p:nvSpPr>
              <p:spPr>
                <a:xfrm>
                  <a:off x="510918" y="3222863"/>
                  <a:ext cx="1471994" cy="1528174"/>
                </a:xfrm>
                <a:prstGeom prst="chevron">
                  <a:avLst>
                    <a:gd name="adj" fmla="val 28944"/>
                  </a:avLst>
                </a:prstGeom>
                <a:solidFill>
                  <a:srgbClr val="7E797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" name="Group 102"/>
              <p:cNvGrpSpPr/>
              <p:nvPr/>
            </p:nvGrpSpPr>
            <p:grpSpPr>
              <a:xfrm>
                <a:off x="1404001" y="1981200"/>
                <a:ext cx="680865" cy="665838"/>
                <a:chOff x="1404001" y="1981200"/>
                <a:chExt cx="680865" cy="665838"/>
              </a:xfrm>
            </p:grpSpPr>
            <p:grpSp>
              <p:nvGrpSpPr>
                <p:cNvPr id="10" name="Group 103"/>
                <p:cNvGrpSpPr/>
                <p:nvPr/>
              </p:nvGrpSpPr>
              <p:grpSpPr>
                <a:xfrm>
                  <a:off x="1419028" y="1981200"/>
                  <a:ext cx="665838" cy="665838"/>
                  <a:chOff x="8822028" y="1390918"/>
                  <a:chExt cx="1287888" cy="1287888"/>
                </a:xfrm>
              </p:grpSpPr>
              <p:sp>
                <p:nvSpPr>
                  <p:cNvPr id="12" name="Oval 105"/>
                  <p:cNvSpPr/>
                  <p:nvPr/>
                </p:nvSpPr>
                <p:spPr>
                  <a:xfrm>
                    <a:off x="8822028" y="1390918"/>
                    <a:ext cx="1287888" cy="1287888"/>
                  </a:xfrm>
                  <a:prstGeom prst="ellipse">
                    <a:avLst/>
                  </a:prstGeom>
                  <a:solidFill>
                    <a:srgbClr val="68646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/>
                  </a:p>
                </p:txBody>
              </p:sp>
              <p:sp>
                <p:nvSpPr>
                  <p:cNvPr id="13" name="Oval 106"/>
                  <p:cNvSpPr/>
                  <p:nvPr/>
                </p:nvSpPr>
                <p:spPr>
                  <a:xfrm>
                    <a:off x="9020578" y="1589468"/>
                    <a:ext cx="890789" cy="89078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/>
                  </a:p>
                </p:txBody>
              </p:sp>
            </p:grpSp>
            <p:sp>
              <p:nvSpPr>
                <p:cNvPr id="11" name="TextBox 104"/>
                <p:cNvSpPr txBox="1"/>
                <p:nvPr/>
              </p:nvSpPr>
              <p:spPr>
                <a:xfrm>
                  <a:off x="1404001" y="2115385"/>
                  <a:ext cx="667756" cy="283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700" dirty="0">
                      <a:latin typeface="Century Gothic" panose="020B0502020202020204" pitchFamily="34" charset="0"/>
                      <a:cs typeface="Arial" panose="020B0604020202020204" pitchFamily="34" charset="0"/>
                    </a:rPr>
                    <a:t>01</a:t>
                  </a:r>
                </a:p>
              </p:txBody>
            </p:sp>
          </p:grpSp>
        </p:grpSp>
        <p:sp>
          <p:nvSpPr>
            <p:cNvPr id="7" name="TextBox 69"/>
            <p:cNvSpPr txBox="1"/>
            <p:nvPr/>
          </p:nvSpPr>
          <p:spPr>
            <a:xfrm>
              <a:off x="3119772" y="7283170"/>
              <a:ext cx="26528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700" dirty="0" smtClean="0">
                  <a:latin typeface="Century Gothic" panose="020B0502020202020204" pitchFamily="34" charset="0"/>
                  <a:cs typeface="Arial" panose="020B0604020202020204" pitchFamily="34" charset="0"/>
                </a:rPr>
                <a:t>Żądanie użytkownika </a:t>
              </a:r>
              <a:endParaRPr lang="en-US" sz="2700" dirty="0"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upa 15"/>
          <p:cNvGrpSpPr/>
          <p:nvPr/>
        </p:nvGrpSpPr>
        <p:grpSpPr>
          <a:xfrm>
            <a:off x="19008832" y="5139908"/>
            <a:ext cx="4687864" cy="4937559"/>
            <a:chOff x="5585572" y="4915511"/>
            <a:chExt cx="4687864" cy="4937559"/>
          </a:xfrm>
        </p:grpSpPr>
        <p:grpSp>
          <p:nvGrpSpPr>
            <p:cNvPr id="17" name="Group 74"/>
            <p:cNvGrpSpPr/>
            <p:nvPr/>
          </p:nvGrpSpPr>
          <p:grpSpPr>
            <a:xfrm>
              <a:off x="5585572" y="4915511"/>
              <a:ext cx="4687864" cy="4937559"/>
              <a:chOff x="3584205" y="1981200"/>
              <a:chExt cx="2595143" cy="2760705"/>
            </a:xfrm>
          </p:grpSpPr>
          <p:grpSp>
            <p:nvGrpSpPr>
              <p:cNvPr id="19" name="Group 93"/>
              <p:cNvGrpSpPr/>
              <p:nvPr/>
            </p:nvGrpSpPr>
            <p:grpSpPr>
              <a:xfrm>
                <a:off x="3673780" y="2243036"/>
                <a:ext cx="2505568" cy="2498869"/>
                <a:chOff x="510918" y="3222863"/>
                <a:chExt cx="1532274" cy="1528174"/>
              </a:xfrm>
            </p:grpSpPr>
            <p:sp>
              <p:nvSpPr>
                <p:cNvPr id="25" name="Chevron 99"/>
                <p:cNvSpPr/>
                <p:nvPr/>
              </p:nvSpPr>
              <p:spPr>
                <a:xfrm>
                  <a:off x="515018" y="3222863"/>
                  <a:ext cx="1528174" cy="1528174"/>
                </a:xfrm>
                <a:prstGeom prst="chevron">
                  <a:avLst>
                    <a:gd name="adj" fmla="val 28944"/>
                  </a:avLst>
                </a:prstGeom>
                <a:solidFill>
                  <a:srgbClr val="2AA2D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Chevron 100"/>
                <p:cNvSpPr/>
                <p:nvPr/>
              </p:nvSpPr>
              <p:spPr>
                <a:xfrm>
                  <a:off x="510918" y="3222863"/>
                  <a:ext cx="1471994" cy="1528174"/>
                </a:xfrm>
                <a:prstGeom prst="chevron">
                  <a:avLst>
                    <a:gd name="adj" fmla="val 28944"/>
                  </a:avLst>
                </a:prstGeom>
                <a:solidFill>
                  <a:srgbClr val="52B5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0" name="Group 94"/>
              <p:cNvGrpSpPr/>
              <p:nvPr/>
            </p:nvGrpSpPr>
            <p:grpSpPr>
              <a:xfrm>
                <a:off x="3584205" y="1981200"/>
                <a:ext cx="680865" cy="665838"/>
                <a:chOff x="3584205" y="1981200"/>
                <a:chExt cx="680865" cy="665838"/>
              </a:xfrm>
            </p:grpSpPr>
            <p:grpSp>
              <p:nvGrpSpPr>
                <p:cNvPr id="21" name="Group 95"/>
                <p:cNvGrpSpPr/>
                <p:nvPr/>
              </p:nvGrpSpPr>
              <p:grpSpPr>
                <a:xfrm>
                  <a:off x="3599232" y="1981200"/>
                  <a:ext cx="665838" cy="665838"/>
                  <a:chOff x="8822028" y="1390918"/>
                  <a:chExt cx="1287888" cy="1287888"/>
                </a:xfrm>
              </p:grpSpPr>
              <p:sp>
                <p:nvSpPr>
                  <p:cNvPr id="23" name="Oval 97"/>
                  <p:cNvSpPr/>
                  <p:nvPr/>
                </p:nvSpPr>
                <p:spPr>
                  <a:xfrm>
                    <a:off x="8822028" y="1390918"/>
                    <a:ext cx="1287888" cy="1287888"/>
                  </a:xfrm>
                  <a:prstGeom prst="ellipse">
                    <a:avLst/>
                  </a:prstGeom>
                  <a:solidFill>
                    <a:srgbClr val="2AA2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/>
                  </a:p>
                </p:txBody>
              </p:sp>
              <p:sp>
                <p:nvSpPr>
                  <p:cNvPr id="24" name="Oval 98"/>
                  <p:cNvSpPr/>
                  <p:nvPr/>
                </p:nvSpPr>
                <p:spPr>
                  <a:xfrm>
                    <a:off x="9020578" y="1589468"/>
                    <a:ext cx="890789" cy="89078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/>
                  </a:p>
                </p:txBody>
              </p:sp>
            </p:grpSp>
            <p:sp>
              <p:nvSpPr>
                <p:cNvPr id="22" name="TextBox 96"/>
                <p:cNvSpPr txBox="1"/>
                <p:nvPr/>
              </p:nvSpPr>
              <p:spPr>
                <a:xfrm>
                  <a:off x="3584205" y="2115385"/>
                  <a:ext cx="667756" cy="283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700" dirty="0" smtClean="0">
                      <a:latin typeface="Century Gothic" panose="020B0502020202020204" pitchFamily="34" charset="0"/>
                      <a:cs typeface="Arial" panose="020B0604020202020204" pitchFamily="34" charset="0"/>
                    </a:rPr>
                    <a:t>0</a:t>
                  </a:r>
                  <a:r>
                    <a:rPr lang="pl-PL" sz="2700" dirty="0" smtClean="0">
                      <a:latin typeface="Century Gothic" panose="020B0502020202020204" pitchFamily="34" charset="0"/>
                      <a:cs typeface="Arial" panose="020B0604020202020204" pitchFamily="34" charset="0"/>
                    </a:rPr>
                    <a:t>5</a:t>
                  </a:r>
                  <a:endParaRPr lang="en-US" sz="2700" dirty="0">
                    <a:latin typeface="Century Gothic" panose="020B0502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" name="TextBox 70"/>
            <p:cNvSpPr txBox="1"/>
            <p:nvPr/>
          </p:nvSpPr>
          <p:spPr>
            <a:xfrm>
              <a:off x="6990560" y="7283170"/>
              <a:ext cx="29321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700" dirty="0" smtClean="0">
                  <a:latin typeface="Century Gothic" panose="020B0502020202020204" pitchFamily="34" charset="0"/>
                  <a:cs typeface="Arial" panose="020B0604020202020204" pitchFamily="34" charset="0"/>
                </a:rPr>
                <a:t>Wygenerowanie raportu</a:t>
              </a:r>
              <a:endParaRPr lang="en-US" sz="2700" dirty="0"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upa 26"/>
          <p:cNvGrpSpPr/>
          <p:nvPr/>
        </p:nvGrpSpPr>
        <p:grpSpPr>
          <a:xfrm>
            <a:off x="5566893" y="5159676"/>
            <a:ext cx="4697384" cy="4937559"/>
            <a:chOff x="9454036" y="4915511"/>
            <a:chExt cx="4697384" cy="4937559"/>
          </a:xfrm>
        </p:grpSpPr>
        <p:grpSp>
          <p:nvGrpSpPr>
            <p:cNvPr id="28" name="Group 75"/>
            <p:cNvGrpSpPr/>
            <p:nvPr/>
          </p:nvGrpSpPr>
          <p:grpSpPr>
            <a:xfrm>
              <a:off x="9454036" y="4915511"/>
              <a:ext cx="4697384" cy="4937559"/>
              <a:chOff x="5724727" y="1981200"/>
              <a:chExt cx="2600413" cy="2760705"/>
            </a:xfrm>
          </p:grpSpPr>
          <p:grpSp>
            <p:nvGrpSpPr>
              <p:cNvPr id="30" name="Group 85"/>
              <p:cNvGrpSpPr/>
              <p:nvPr/>
            </p:nvGrpSpPr>
            <p:grpSpPr>
              <a:xfrm>
                <a:off x="5819572" y="2243036"/>
                <a:ext cx="2505568" cy="2498869"/>
                <a:chOff x="510918" y="3222863"/>
                <a:chExt cx="1532274" cy="1528174"/>
              </a:xfrm>
            </p:grpSpPr>
            <p:sp>
              <p:nvSpPr>
                <p:cNvPr id="36" name="Chevron 91"/>
                <p:cNvSpPr/>
                <p:nvPr/>
              </p:nvSpPr>
              <p:spPr>
                <a:xfrm>
                  <a:off x="515018" y="3222863"/>
                  <a:ext cx="1528174" cy="1528174"/>
                </a:xfrm>
                <a:prstGeom prst="chevron">
                  <a:avLst>
                    <a:gd name="adj" fmla="val 28944"/>
                  </a:avLst>
                </a:prstGeom>
                <a:solidFill>
                  <a:srgbClr val="161D7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Chevron 92"/>
                <p:cNvSpPr/>
                <p:nvPr/>
              </p:nvSpPr>
              <p:spPr>
                <a:xfrm>
                  <a:off x="510918" y="3222863"/>
                  <a:ext cx="1471994" cy="1528174"/>
                </a:xfrm>
                <a:prstGeom prst="chevron">
                  <a:avLst>
                    <a:gd name="adj" fmla="val 28944"/>
                  </a:avLst>
                </a:prstGeom>
                <a:solidFill>
                  <a:srgbClr val="2029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1" name="Group 86"/>
              <p:cNvGrpSpPr/>
              <p:nvPr/>
            </p:nvGrpSpPr>
            <p:grpSpPr>
              <a:xfrm>
                <a:off x="5724727" y="1981200"/>
                <a:ext cx="680865" cy="665838"/>
                <a:chOff x="5724727" y="1981200"/>
                <a:chExt cx="680865" cy="665838"/>
              </a:xfrm>
            </p:grpSpPr>
            <p:grpSp>
              <p:nvGrpSpPr>
                <p:cNvPr id="32" name="Group 87"/>
                <p:cNvGrpSpPr/>
                <p:nvPr/>
              </p:nvGrpSpPr>
              <p:grpSpPr>
                <a:xfrm>
                  <a:off x="5739754" y="1981200"/>
                  <a:ext cx="665838" cy="665838"/>
                  <a:chOff x="8822028" y="1390918"/>
                  <a:chExt cx="1287888" cy="1287888"/>
                </a:xfrm>
              </p:grpSpPr>
              <p:sp>
                <p:nvSpPr>
                  <p:cNvPr id="34" name="Oval 89"/>
                  <p:cNvSpPr/>
                  <p:nvPr/>
                </p:nvSpPr>
                <p:spPr>
                  <a:xfrm>
                    <a:off x="8822028" y="1390918"/>
                    <a:ext cx="1287888" cy="1287888"/>
                  </a:xfrm>
                  <a:prstGeom prst="ellipse">
                    <a:avLst/>
                  </a:prstGeom>
                  <a:solidFill>
                    <a:srgbClr val="161D7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/>
                  </a:p>
                </p:txBody>
              </p:sp>
              <p:sp>
                <p:nvSpPr>
                  <p:cNvPr id="35" name="Oval 90"/>
                  <p:cNvSpPr/>
                  <p:nvPr/>
                </p:nvSpPr>
                <p:spPr>
                  <a:xfrm>
                    <a:off x="9020578" y="1589468"/>
                    <a:ext cx="890789" cy="89078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/>
                  </a:p>
                </p:txBody>
              </p:sp>
            </p:grpSp>
            <p:sp>
              <p:nvSpPr>
                <p:cNvPr id="33" name="TextBox 88"/>
                <p:cNvSpPr txBox="1"/>
                <p:nvPr/>
              </p:nvSpPr>
              <p:spPr>
                <a:xfrm>
                  <a:off x="5724727" y="2115385"/>
                  <a:ext cx="667756" cy="283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700" dirty="0" smtClean="0">
                      <a:latin typeface="Century Gothic" panose="020B0502020202020204" pitchFamily="34" charset="0"/>
                      <a:cs typeface="Arial" panose="020B0604020202020204" pitchFamily="34" charset="0"/>
                    </a:rPr>
                    <a:t>0</a:t>
                  </a:r>
                  <a:r>
                    <a:rPr lang="pl-PL" sz="2700" dirty="0" smtClean="0">
                      <a:latin typeface="Century Gothic" panose="020B0502020202020204" pitchFamily="34" charset="0"/>
                      <a:cs typeface="Arial" panose="020B0604020202020204" pitchFamily="34" charset="0"/>
                    </a:rPr>
                    <a:t>2</a:t>
                  </a:r>
                  <a:endParaRPr lang="en-US" sz="2700" dirty="0">
                    <a:latin typeface="Century Gothic" panose="020B0502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9" name="TextBox 71"/>
            <p:cNvSpPr txBox="1"/>
            <p:nvPr/>
          </p:nvSpPr>
          <p:spPr>
            <a:xfrm>
              <a:off x="10861351" y="7283170"/>
              <a:ext cx="26528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700" dirty="0" smtClean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Odczyt </a:t>
              </a:r>
              <a:r>
                <a:rPr lang="pl-PL" sz="2700" dirty="0" smtClean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statystyk</a:t>
              </a:r>
              <a:endParaRPr lang="en-US" sz="2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upa 37"/>
          <p:cNvGrpSpPr/>
          <p:nvPr/>
        </p:nvGrpSpPr>
        <p:grpSpPr>
          <a:xfrm>
            <a:off x="10162920" y="5159676"/>
            <a:ext cx="4551470" cy="4937559"/>
            <a:chOff x="13332021" y="4915511"/>
            <a:chExt cx="4551470" cy="4937559"/>
          </a:xfrm>
        </p:grpSpPr>
        <p:grpSp>
          <p:nvGrpSpPr>
            <p:cNvPr id="39" name="Group 76"/>
            <p:cNvGrpSpPr/>
            <p:nvPr/>
          </p:nvGrpSpPr>
          <p:grpSpPr>
            <a:xfrm>
              <a:off x="13332021" y="4915511"/>
              <a:ext cx="4551470" cy="4937559"/>
              <a:chOff x="7868283" y="1981200"/>
              <a:chExt cx="2519637" cy="2760705"/>
            </a:xfrm>
          </p:grpSpPr>
          <p:grpSp>
            <p:nvGrpSpPr>
              <p:cNvPr id="41" name="Group 77"/>
              <p:cNvGrpSpPr/>
              <p:nvPr/>
            </p:nvGrpSpPr>
            <p:grpSpPr>
              <a:xfrm>
                <a:off x="7882352" y="2243036"/>
                <a:ext cx="2505568" cy="2498869"/>
                <a:chOff x="510918" y="3222863"/>
                <a:chExt cx="1532274" cy="1528174"/>
              </a:xfrm>
            </p:grpSpPr>
            <p:sp>
              <p:nvSpPr>
                <p:cNvPr id="47" name="Chevron 83"/>
                <p:cNvSpPr/>
                <p:nvPr/>
              </p:nvSpPr>
              <p:spPr>
                <a:xfrm>
                  <a:off x="515018" y="3222863"/>
                  <a:ext cx="1528174" cy="1528174"/>
                </a:xfrm>
                <a:prstGeom prst="chevron">
                  <a:avLst>
                    <a:gd name="adj" fmla="val 28944"/>
                  </a:avLst>
                </a:prstGeom>
                <a:solidFill>
                  <a:srgbClr val="F852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Chevron 84"/>
                <p:cNvSpPr/>
                <p:nvPr/>
              </p:nvSpPr>
              <p:spPr>
                <a:xfrm>
                  <a:off x="510918" y="3222863"/>
                  <a:ext cx="1471994" cy="1528174"/>
                </a:xfrm>
                <a:prstGeom prst="chevron">
                  <a:avLst>
                    <a:gd name="adj" fmla="val 28944"/>
                  </a:avLst>
                </a:prstGeom>
                <a:solidFill>
                  <a:srgbClr val="F973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2" name="Group 78"/>
              <p:cNvGrpSpPr/>
              <p:nvPr/>
            </p:nvGrpSpPr>
            <p:grpSpPr>
              <a:xfrm>
                <a:off x="7868283" y="1981200"/>
                <a:ext cx="680865" cy="665838"/>
                <a:chOff x="7868283" y="1981200"/>
                <a:chExt cx="680865" cy="665838"/>
              </a:xfrm>
            </p:grpSpPr>
            <p:grpSp>
              <p:nvGrpSpPr>
                <p:cNvPr id="43" name="Group 79"/>
                <p:cNvGrpSpPr/>
                <p:nvPr/>
              </p:nvGrpSpPr>
              <p:grpSpPr>
                <a:xfrm>
                  <a:off x="7883310" y="1981200"/>
                  <a:ext cx="665838" cy="665838"/>
                  <a:chOff x="8822028" y="1390918"/>
                  <a:chExt cx="1287888" cy="1287888"/>
                </a:xfrm>
              </p:grpSpPr>
              <p:sp>
                <p:nvSpPr>
                  <p:cNvPr id="45" name="Oval 81"/>
                  <p:cNvSpPr/>
                  <p:nvPr/>
                </p:nvSpPr>
                <p:spPr>
                  <a:xfrm>
                    <a:off x="8822028" y="1390918"/>
                    <a:ext cx="1287888" cy="1287888"/>
                  </a:xfrm>
                  <a:prstGeom prst="ellipse">
                    <a:avLst/>
                  </a:prstGeom>
                  <a:solidFill>
                    <a:srgbClr val="F8525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/>
                  </a:p>
                </p:txBody>
              </p:sp>
              <p:sp>
                <p:nvSpPr>
                  <p:cNvPr id="46" name="Oval 82"/>
                  <p:cNvSpPr/>
                  <p:nvPr/>
                </p:nvSpPr>
                <p:spPr>
                  <a:xfrm>
                    <a:off x="9020578" y="1589468"/>
                    <a:ext cx="890789" cy="89078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/>
                  </a:p>
                </p:txBody>
              </p:sp>
            </p:grpSp>
            <p:sp>
              <p:nvSpPr>
                <p:cNvPr id="44" name="TextBox 80"/>
                <p:cNvSpPr txBox="1"/>
                <p:nvPr/>
              </p:nvSpPr>
              <p:spPr>
                <a:xfrm>
                  <a:off x="7868283" y="2115385"/>
                  <a:ext cx="667756" cy="283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700" dirty="0" smtClean="0">
                      <a:latin typeface="Century Gothic" panose="020B0502020202020204" pitchFamily="34" charset="0"/>
                      <a:cs typeface="Arial" panose="020B0604020202020204" pitchFamily="34" charset="0"/>
                    </a:rPr>
                    <a:t>0</a:t>
                  </a:r>
                  <a:r>
                    <a:rPr lang="pl-PL" sz="2700" dirty="0" smtClean="0">
                      <a:latin typeface="Century Gothic" panose="020B0502020202020204" pitchFamily="34" charset="0"/>
                      <a:cs typeface="Arial" panose="020B0604020202020204" pitchFamily="34" charset="0"/>
                    </a:rPr>
                    <a:t>3</a:t>
                  </a:r>
                  <a:endParaRPr lang="en-US" sz="2700" dirty="0">
                    <a:latin typeface="Century Gothic" panose="020B0502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40" name="TextBox 72"/>
            <p:cNvSpPr txBox="1"/>
            <p:nvPr/>
          </p:nvSpPr>
          <p:spPr>
            <a:xfrm>
              <a:off x="14732138" y="7283170"/>
              <a:ext cx="27469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700" dirty="0" smtClean="0">
                  <a:latin typeface="Century Gothic" panose="020B0502020202020204" pitchFamily="34" charset="0"/>
                  <a:cs typeface="Arial" panose="020B0604020202020204" pitchFamily="34" charset="0"/>
                </a:rPr>
                <a:t>Sformatowanie </a:t>
              </a:r>
              <a:r>
                <a:rPr lang="pl-PL" sz="2700" dirty="0" err="1" smtClean="0">
                  <a:latin typeface="Century Gothic" panose="020B0502020202020204" pitchFamily="34" charset="0"/>
                  <a:cs typeface="Arial" panose="020B0604020202020204" pitchFamily="34" charset="0"/>
                </a:rPr>
                <a:t>HTMLa</a:t>
              </a:r>
              <a:endParaRPr lang="en-US" sz="2700" dirty="0"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upa 48"/>
          <p:cNvGrpSpPr/>
          <p:nvPr/>
        </p:nvGrpSpPr>
        <p:grpSpPr>
          <a:xfrm>
            <a:off x="14711381" y="5159676"/>
            <a:ext cx="4551470" cy="4937559"/>
            <a:chOff x="17034339" y="4814390"/>
            <a:chExt cx="4551470" cy="4937559"/>
          </a:xfrm>
        </p:grpSpPr>
        <p:grpSp>
          <p:nvGrpSpPr>
            <p:cNvPr id="50" name="Group 76"/>
            <p:cNvGrpSpPr/>
            <p:nvPr/>
          </p:nvGrpSpPr>
          <p:grpSpPr>
            <a:xfrm>
              <a:off x="17034339" y="4814390"/>
              <a:ext cx="4551470" cy="4937559"/>
              <a:chOff x="7868283" y="1981200"/>
              <a:chExt cx="2519637" cy="2760705"/>
            </a:xfrm>
          </p:grpSpPr>
          <p:grpSp>
            <p:nvGrpSpPr>
              <p:cNvPr id="52" name="Group 77"/>
              <p:cNvGrpSpPr/>
              <p:nvPr/>
            </p:nvGrpSpPr>
            <p:grpSpPr>
              <a:xfrm>
                <a:off x="7882352" y="2243036"/>
                <a:ext cx="2505568" cy="2498869"/>
                <a:chOff x="510918" y="3222863"/>
                <a:chExt cx="1532274" cy="1528174"/>
              </a:xfrm>
            </p:grpSpPr>
            <p:sp>
              <p:nvSpPr>
                <p:cNvPr id="58" name="Chevron 83"/>
                <p:cNvSpPr/>
                <p:nvPr/>
              </p:nvSpPr>
              <p:spPr>
                <a:xfrm>
                  <a:off x="515018" y="3222863"/>
                  <a:ext cx="1528174" cy="1528174"/>
                </a:xfrm>
                <a:prstGeom prst="chevron">
                  <a:avLst>
                    <a:gd name="adj" fmla="val 28944"/>
                  </a:avLst>
                </a:prstGeom>
                <a:solidFill>
                  <a:srgbClr val="FFB30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" name="Chevron 84"/>
                <p:cNvSpPr/>
                <p:nvPr/>
              </p:nvSpPr>
              <p:spPr>
                <a:xfrm>
                  <a:off x="510918" y="3222863"/>
                  <a:ext cx="1471994" cy="1528174"/>
                </a:xfrm>
                <a:prstGeom prst="chevron">
                  <a:avLst>
                    <a:gd name="adj" fmla="val 28944"/>
                  </a:avLst>
                </a:prstGeom>
                <a:solidFill>
                  <a:srgbClr val="FFC9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3" name="Group 78"/>
              <p:cNvGrpSpPr/>
              <p:nvPr/>
            </p:nvGrpSpPr>
            <p:grpSpPr>
              <a:xfrm>
                <a:off x="7868283" y="1981200"/>
                <a:ext cx="680865" cy="665838"/>
                <a:chOff x="7868283" y="1981200"/>
                <a:chExt cx="680865" cy="665838"/>
              </a:xfrm>
            </p:grpSpPr>
            <p:grpSp>
              <p:nvGrpSpPr>
                <p:cNvPr id="54" name="Group 79"/>
                <p:cNvGrpSpPr/>
                <p:nvPr/>
              </p:nvGrpSpPr>
              <p:grpSpPr>
                <a:xfrm>
                  <a:off x="7883310" y="1981200"/>
                  <a:ext cx="665838" cy="665838"/>
                  <a:chOff x="8822028" y="1390918"/>
                  <a:chExt cx="1287888" cy="1287888"/>
                </a:xfrm>
              </p:grpSpPr>
              <p:sp>
                <p:nvSpPr>
                  <p:cNvPr id="56" name="Oval 81"/>
                  <p:cNvSpPr/>
                  <p:nvPr/>
                </p:nvSpPr>
                <p:spPr>
                  <a:xfrm>
                    <a:off x="8822028" y="1390918"/>
                    <a:ext cx="1287888" cy="1287888"/>
                  </a:xfrm>
                  <a:prstGeom prst="ellipse">
                    <a:avLst/>
                  </a:prstGeom>
                  <a:solidFill>
                    <a:srgbClr val="FFB30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/>
                  </a:p>
                </p:txBody>
              </p:sp>
              <p:sp>
                <p:nvSpPr>
                  <p:cNvPr id="57" name="Oval 82"/>
                  <p:cNvSpPr/>
                  <p:nvPr/>
                </p:nvSpPr>
                <p:spPr>
                  <a:xfrm>
                    <a:off x="9020578" y="1589468"/>
                    <a:ext cx="890789" cy="89078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/>
                  </a:p>
                </p:txBody>
              </p:sp>
            </p:grpSp>
            <p:sp>
              <p:nvSpPr>
                <p:cNvPr id="55" name="TextBox 80"/>
                <p:cNvSpPr txBox="1"/>
                <p:nvPr/>
              </p:nvSpPr>
              <p:spPr>
                <a:xfrm>
                  <a:off x="7868283" y="2115385"/>
                  <a:ext cx="667756" cy="283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700" dirty="0" smtClean="0">
                      <a:latin typeface="Century Gothic" panose="020B0502020202020204" pitchFamily="34" charset="0"/>
                      <a:cs typeface="Arial" panose="020B0604020202020204" pitchFamily="34" charset="0"/>
                    </a:rPr>
                    <a:t>0</a:t>
                  </a:r>
                  <a:r>
                    <a:rPr lang="pl-PL" sz="2700" dirty="0" smtClean="0">
                      <a:latin typeface="Century Gothic" panose="020B0502020202020204" pitchFamily="34" charset="0"/>
                      <a:cs typeface="Arial" panose="020B0604020202020204" pitchFamily="34" charset="0"/>
                    </a:rPr>
                    <a:t>4</a:t>
                  </a:r>
                  <a:endParaRPr lang="en-US" sz="2700" dirty="0">
                    <a:latin typeface="Century Gothic" panose="020B0502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51" name="TextBox 72"/>
            <p:cNvSpPr txBox="1"/>
            <p:nvPr/>
          </p:nvSpPr>
          <p:spPr>
            <a:xfrm>
              <a:off x="18223600" y="7263402"/>
              <a:ext cx="2930692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700" dirty="0" smtClean="0">
                  <a:latin typeface="Century Gothic" panose="020B0502020202020204" pitchFamily="34" charset="0"/>
                  <a:cs typeface="Arial" panose="020B0604020202020204" pitchFamily="34" charset="0"/>
                </a:rPr>
                <a:t>Przesłanie </a:t>
              </a:r>
              <a:r>
                <a:rPr lang="pl-PL" sz="2700" dirty="0" err="1" smtClean="0">
                  <a:latin typeface="Century Gothic" panose="020B0502020202020204" pitchFamily="34" charset="0"/>
                  <a:cs typeface="Arial" panose="020B0604020202020204" pitchFamily="34" charset="0"/>
                </a:rPr>
                <a:t>HTMLa</a:t>
              </a:r>
              <a:r>
                <a:rPr lang="pl-PL" sz="2700" dirty="0" smtClean="0">
                  <a:latin typeface="Century Gothic" panose="020B0502020202020204" pitchFamily="34" charset="0"/>
                  <a:cs typeface="Arial" panose="020B0604020202020204" pitchFamily="34" charset="0"/>
                </a:rPr>
                <a:t> do </a:t>
              </a:r>
              <a:r>
                <a:rPr lang="pl-PL" sz="2700" dirty="0" err="1" smtClean="0">
                  <a:latin typeface="Century Gothic" panose="020B0502020202020204" pitchFamily="34" charset="0"/>
                  <a:cs typeface="Arial" panose="020B0604020202020204" pitchFamily="34" charset="0"/>
                </a:rPr>
                <a:t>Azure</a:t>
              </a:r>
              <a:r>
                <a:rPr lang="pl-PL" sz="2700" dirty="0" smtClean="0">
                  <a:latin typeface="Century Gothic" panose="020B0502020202020204" pitchFamily="34" charset="0"/>
                  <a:cs typeface="Arial" panose="020B0604020202020204" pitchFamily="34" charset="0"/>
                </a:rPr>
                <a:t> Storage</a:t>
              </a:r>
              <a:endParaRPr lang="en-US" sz="2700" dirty="0"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260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API</a:t>
            </a:r>
            <a:endParaRPr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11545424" y="4763082"/>
            <a:ext cx="11943184" cy="183605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API, które mogła odpytać nasza aplikacja webowa</a:t>
            </a:r>
            <a:endParaRPr lang="pl-PL" dirty="0"/>
          </a:p>
        </p:txBody>
      </p:sp>
      <p:sp>
        <p:nvSpPr>
          <p:cNvPr id="20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11545424" y="10424636"/>
            <a:ext cx="11943184" cy="144315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Kluczowe było wygenerowanie wyników odpowiednim formacie – </a:t>
            </a:r>
            <a:r>
              <a:rPr lang="pl-PL" dirty="0" err="1" smtClean="0"/>
              <a:t>json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09" y="3328436"/>
            <a:ext cx="5666154" cy="436818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09" y="7860323"/>
            <a:ext cx="10140925" cy="50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691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0" grpId="0" uiExpan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0</a:t>
            </a:r>
            <a:r>
              <a:rPr lang="pl-PL" dirty="0"/>
              <a:t>5</a:t>
            </a:r>
            <a:r>
              <a:rPr dirty="0" smtClean="0"/>
              <a:t>    </a:t>
            </a:r>
            <a:r>
              <a:rPr lang="pl-PL" dirty="0" smtClean="0"/>
              <a:t>Co jeszcze można zrobić?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78885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image5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4918" b="4920"/>
          <a:stretch>
            <a:fillRect/>
          </a:stretch>
        </p:blipFill>
        <p:spPr>
          <a:xfrm>
            <a:off x="992368" y="3944361"/>
            <a:ext cx="4466544" cy="4027041"/>
          </a:xfrm>
          <a:prstGeom prst="rect">
            <a:avLst/>
          </a:prstGeom>
        </p:spPr>
      </p:pic>
      <p:sp>
        <p:nvSpPr>
          <p:cNvPr id="505" name="Shape 5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Jak można rozwinąć i ulepszyć produkt?</a:t>
            </a:r>
            <a:endParaRPr dirty="0"/>
          </a:p>
        </p:txBody>
      </p:sp>
      <p:sp>
        <p:nvSpPr>
          <p:cNvPr id="506" name="Shape 506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r>
              <a:t>01</a:t>
            </a:r>
          </a:p>
          <a:p>
            <a:pPr algn="ctr"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endParaRPr/>
          </a:p>
          <a:p>
            <a:pPr algn="ctr"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r>
              <a:t>02</a:t>
            </a:r>
          </a:p>
          <a:p>
            <a:pPr algn="ctr"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endParaRPr/>
          </a:p>
          <a:p>
            <a:pPr algn="ctr"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r>
              <a:t>03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7837278" y="3936300"/>
            <a:ext cx="14384093" cy="5607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pPr>
              <a:defRPr sz="2800"/>
            </a:pPr>
            <a:r>
              <a:rPr lang="pl-PL" sz="2800" dirty="0"/>
              <a:t>Dodanie modułu </a:t>
            </a:r>
            <a:r>
              <a:rPr lang="pl-PL" sz="2800" dirty="0" err="1"/>
              <a:t>Named</a:t>
            </a:r>
            <a:r>
              <a:rPr lang="pl-PL" sz="2800" dirty="0"/>
              <a:t> </a:t>
            </a:r>
            <a:r>
              <a:rPr lang="pl-PL" sz="2800" dirty="0" err="1"/>
              <a:t>Entity</a:t>
            </a:r>
            <a:r>
              <a:rPr lang="pl-PL" sz="2800" dirty="0"/>
              <a:t> </a:t>
            </a:r>
            <a:r>
              <a:rPr lang="pl-PL" sz="2800" dirty="0" err="1"/>
              <a:t>Recognition</a:t>
            </a:r>
            <a:endParaRPr lang="pl-PL" sz="2800" dirty="0"/>
          </a:p>
        </p:txBody>
      </p:sp>
      <p:sp>
        <p:nvSpPr>
          <p:cNvPr id="10" name="pole tekstowe 9"/>
          <p:cNvSpPr txBox="1"/>
          <p:nvPr/>
        </p:nvSpPr>
        <p:spPr>
          <a:xfrm>
            <a:off x="7837277" y="5494765"/>
            <a:ext cx="14384093" cy="5607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pPr>
              <a:defRPr sz="2800"/>
            </a:pPr>
            <a:r>
              <a:rPr lang="pl-PL" dirty="0"/>
              <a:t>Stworzenie modelu przewidującego popularność na podstawie treści</a:t>
            </a:r>
          </a:p>
        </p:txBody>
      </p:sp>
      <p:sp>
        <p:nvSpPr>
          <p:cNvPr id="11" name="pole tekstowe 10"/>
          <p:cNvSpPr txBox="1"/>
          <p:nvPr/>
        </p:nvSpPr>
        <p:spPr>
          <a:xfrm>
            <a:off x="7837276" y="7053230"/>
            <a:ext cx="14384093" cy="5607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pPr>
              <a:defRPr sz="2800"/>
            </a:pPr>
            <a:r>
              <a:rPr lang="pl-PL" dirty="0" smtClean="0"/>
              <a:t>Redukcja obciążenia wektorów słów</a:t>
            </a:r>
            <a:endParaRPr lang="pl-PL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01    </a:t>
            </a:r>
            <a:r>
              <a:rPr lang="pl-PL" dirty="0" smtClean="0"/>
              <a:t>Tło biznesowe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image4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3527" r="3528"/>
          <a:stretch>
            <a:fillRect/>
          </a:stretch>
        </p:blipFill>
        <p:spPr>
          <a:xfrm>
            <a:off x="1015994" y="9832608"/>
            <a:ext cx="2716996" cy="2923271"/>
          </a:xfrm>
          <a:prstGeom prst="rect">
            <a:avLst/>
          </a:prstGeom>
        </p:spPr>
      </p:pic>
      <p:sp>
        <p:nvSpPr>
          <p:cNvPr id="425" name="Shape 425"/>
          <p:cNvSpPr>
            <a:spLocks noGrp="1"/>
          </p:cNvSpPr>
          <p:nvPr>
            <p:ph type="body" sz="quarter" idx="1"/>
          </p:nvPr>
        </p:nvSpPr>
        <p:spPr>
          <a:xfrm>
            <a:off x="1016000" y="3621741"/>
            <a:ext cx="10021490" cy="602421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</a:pPr>
            <a:r>
              <a:rPr lang="pl-PL" dirty="0">
                <a:solidFill>
                  <a:schemeClr val="bg1"/>
                </a:solidFill>
              </a:rPr>
              <a:t>Czyli zupełnie nowy produkt. Produkt na który czekają zarówno nasi klienci jak i cały zespół, który z klientem pracuje najbliżej. Efektem prac nad projektem będzie </a:t>
            </a:r>
            <a:r>
              <a:rPr lang="pl-PL" dirty="0" smtClean="0">
                <a:solidFill>
                  <a:schemeClr val="bg1"/>
                </a:solidFill>
              </a:rPr>
              <a:t>produkt, </a:t>
            </a:r>
            <a:r>
              <a:rPr lang="pl-PL" dirty="0">
                <a:solidFill>
                  <a:schemeClr val="bg1"/>
                </a:solidFill>
              </a:rPr>
              <a:t>który wskaże konkretne obszary w treści ogłoszenia nad którymi warto popracować aby oferta nie zginęła w najgłębszych czeluściach naszej wyszukiwarki, bo jak wiadomo liczba ofert już jest ogromna, a będzie jeszcze większa </a:t>
            </a:r>
            <a:r>
              <a:rPr lang="pl-PL" dirty="0" smtClean="0">
                <a:solidFill>
                  <a:schemeClr val="bg1"/>
                </a:solidFill>
                <a:sym typeface="Wingdings" panose="05000000000000000000" pitchFamily="2" charset="2"/>
              </a:rPr>
              <a:t> </a:t>
            </a:r>
            <a:r>
              <a:rPr lang="pl-PL" dirty="0" smtClean="0">
                <a:solidFill>
                  <a:schemeClr val="bg1"/>
                </a:solidFill>
              </a:rPr>
              <a:t>Odpowiedź </a:t>
            </a:r>
            <a:r>
              <a:rPr lang="pl-PL" dirty="0">
                <a:solidFill>
                  <a:schemeClr val="bg1"/>
                </a:solidFill>
              </a:rPr>
              <a:t>na pytanie </a:t>
            </a:r>
            <a:r>
              <a:rPr lang="pl-PL" b="1" dirty="0">
                <a:solidFill>
                  <a:schemeClr val="bg1"/>
                </a:solidFill>
              </a:rPr>
              <a:t>„co zrobić, aby wyróżnić się na tle licznej konkurencji?” </a:t>
            </a:r>
            <a:r>
              <a:rPr lang="pl-PL" dirty="0">
                <a:solidFill>
                  <a:schemeClr val="bg1"/>
                </a:solidFill>
              </a:rPr>
              <a:t>to też świetny argument sprzedażowy. Do dyspozycji pozostawiamy jeszcze całą sekcję statystyczną, gdzie zobaczyć będzie można statystyki danej oferty oraz porównanie do reszty ofert.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27" name="Shape 4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l-PL" dirty="0" smtClean="0"/>
              <a:t>Update oferty, wyróżnij się ze sterty</a:t>
            </a:r>
            <a:endParaRPr dirty="0"/>
          </a:p>
        </p:txBody>
      </p:sp>
      <p:sp>
        <p:nvSpPr>
          <p:cNvPr id="428" name="Shape 428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r>
              <a:rPr dirty="0"/>
              <a:t>01</a:t>
            </a:r>
          </a:p>
          <a:p>
            <a:pPr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endParaRPr dirty="0"/>
          </a:p>
          <a:p>
            <a:pPr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r>
              <a:rPr dirty="0"/>
              <a:t>02</a:t>
            </a:r>
          </a:p>
          <a:p>
            <a:pPr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endParaRPr dirty="0"/>
          </a:p>
          <a:p>
            <a:pPr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r>
              <a:rPr dirty="0"/>
              <a:t>03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4612156" y="4487439"/>
            <a:ext cx="8743144" cy="12378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r>
              <a:rPr lang="pl-PL" dirty="0"/>
              <a:t>Produkt umożliwiający zespołowi </a:t>
            </a:r>
            <a:r>
              <a:rPr lang="pl-PL" dirty="0" err="1"/>
              <a:t>Customer</a:t>
            </a:r>
            <a:r>
              <a:rPr lang="pl-PL" dirty="0"/>
              <a:t> </a:t>
            </a:r>
            <a:r>
              <a:rPr lang="pl-PL" dirty="0" err="1"/>
              <a:t>Care</a:t>
            </a:r>
            <a:r>
              <a:rPr lang="pl-PL" dirty="0"/>
              <a:t> </a:t>
            </a:r>
            <a:r>
              <a:rPr lang="pl-PL" dirty="0"/>
              <a:t>efektywne wsparcie klientów w tworzeniu optymalnych ogłoszeń z jak najlepszą treścią.</a:t>
            </a:r>
          </a:p>
        </p:txBody>
      </p:sp>
      <p:sp>
        <p:nvSpPr>
          <p:cNvPr id="10" name="pole tekstowe 9"/>
          <p:cNvSpPr txBox="1"/>
          <p:nvPr/>
        </p:nvSpPr>
        <p:spPr>
          <a:xfrm>
            <a:off x="14636113" y="5924115"/>
            <a:ext cx="8743144" cy="868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r>
              <a:rPr lang="pl-PL" dirty="0"/>
              <a:t>Wsparcie zespołu </a:t>
            </a:r>
            <a:r>
              <a:rPr lang="pl-PL" dirty="0" err="1"/>
              <a:t>Customer</a:t>
            </a:r>
            <a:r>
              <a:rPr lang="pl-PL" dirty="0"/>
              <a:t> </a:t>
            </a:r>
            <a:r>
              <a:rPr lang="pl-PL" dirty="0" err="1"/>
              <a:t>Care</a:t>
            </a:r>
            <a:r>
              <a:rPr lang="pl-PL" dirty="0"/>
              <a:t> w odpowiedzi na najczęstsze pytania klientów.</a:t>
            </a:r>
          </a:p>
        </p:txBody>
      </p:sp>
      <p:sp>
        <p:nvSpPr>
          <p:cNvPr id="11" name="pole tekstowe 10"/>
          <p:cNvSpPr txBox="1"/>
          <p:nvPr/>
        </p:nvSpPr>
        <p:spPr>
          <a:xfrm>
            <a:off x="14612156" y="7592170"/>
            <a:ext cx="8743144" cy="499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r>
              <a:rPr lang="pl-PL" dirty="0"/>
              <a:t>Poprawienie </a:t>
            </a:r>
            <a:r>
              <a:rPr lang="pl-PL" dirty="0" err="1"/>
              <a:t>responsywności</a:t>
            </a:r>
            <a:r>
              <a:rPr lang="pl-PL" dirty="0"/>
              <a:t> ogłoszeń.</a:t>
            </a:r>
          </a:p>
        </p:txBody>
      </p:sp>
      <p:sp>
        <p:nvSpPr>
          <p:cNvPr id="13" name="Shape 425"/>
          <p:cNvSpPr>
            <a:spLocks noGrp="1"/>
          </p:cNvSpPr>
          <p:nvPr>
            <p:ph type="body" sz="quarter" idx="1"/>
          </p:nvPr>
        </p:nvSpPr>
        <p:spPr>
          <a:xfrm>
            <a:off x="1016000" y="3621737"/>
            <a:ext cx="10021490" cy="602421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</a:pPr>
            <a:r>
              <a:rPr lang="pl-PL" dirty="0">
                <a:solidFill>
                  <a:schemeClr val="bg1"/>
                </a:solidFill>
              </a:rPr>
              <a:t>Czyli zupełnie nowy produkt. Produkt na który czekają zarówno nasi klienci jak i cały zespół, który z klientem pracuje najbliżej. Efektem prac nad projektem będzie </a:t>
            </a:r>
            <a:r>
              <a:rPr lang="pl-PL" dirty="0" smtClean="0">
                <a:solidFill>
                  <a:schemeClr val="bg1"/>
                </a:solidFill>
              </a:rPr>
              <a:t>produkt, </a:t>
            </a:r>
            <a:r>
              <a:rPr lang="pl-PL" dirty="0">
                <a:solidFill>
                  <a:schemeClr val="bg1"/>
                </a:solidFill>
              </a:rPr>
              <a:t>który wskaże konkretne obszary w treści ogłoszenia nad którymi warto popracować aby oferta nie zginęła w najgłębszych czeluściach naszej wyszukiwarki, bo jak wiadomo liczba ofert już jest ogromna, a będzie jeszcze większa </a:t>
            </a:r>
            <a:r>
              <a:rPr lang="pl-PL" dirty="0" smtClean="0">
                <a:solidFill>
                  <a:schemeClr val="bg1"/>
                </a:solidFill>
                <a:sym typeface="Wingdings" panose="05000000000000000000" pitchFamily="2" charset="2"/>
              </a:rPr>
              <a:t> </a:t>
            </a:r>
            <a:r>
              <a:rPr lang="pl-PL" dirty="0" smtClean="0">
                <a:solidFill>
                  <a:schemeClr val="bg1"/>
                </a:solidFill>
              </a:rPr>
              <a:t>Odpowiedź </a:t>
            </a:r>
            <a:r>
              <a:rPr lang="pl-PL" dirty="0">
                <a:solidFill>
                  <a:schemeClr val="bg1"/>
                </a:solidFill>
              </a:rPr>
              <a:t>na pytanie </a:t>
            </a:r>
            <a:r>
              <a:rPr lang="pl-PL" b="1" dirty="0">
                <a:solidFill>
                  <a:srgbClr val="FFFF00"/>
                </a:solidFill>
              </a:rPr>
              <a:t>„co zrobić, aby wyróżnić się na tle licznej konkurencji?”</a:t>
            </a:r>
            <a:r>
              <a:rPr lang="pl-PL" dirty="0">
                <a:solidFill>
                  <a:schemeClr val="bg1"/>
                </a:solidFill>
              </a:rPr>
              <a:t> to też świetny argument sprzedażowy. Do dyspozycji pozostawiamy jeszcze całą sekcję statystyczną, gdzie zobaczyć będzie można statystyki danej oferty oraz porównanie do reszty ofert. 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" grpId="0" uiExpand="1" build="p"/>
      <p:bldP spid="3" grpId="0"/>
      <p:bldP spid="10" grpId="0"/>
      <p:bldP spid="11" grpId="0"/>
      <p:bldP spid="13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0</a:t>
            </a:r>
            <a:r>
              <a:rPr lang="pl-PL" dirty="0" smtClean="0"/>
              <a:t>2</a:t>
            </a:r>
            <a:r>
              <a:rPr dirty="0" smtClean="0"/>
              <a:t>    </a:t>
            </a:r>
            <a:r>
              <a:rPr lang="pl-PL" dirty="0" smtClean="0"/>
              <a:t>Jak wygląda nasz projekt?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37896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Ekran startowy</a:t>
            </a:r>
            <a:endParaRPr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420" y="2146629"/>
            <a:ext cx="19399624" cy="10344420"/>
          </a:xfrm>
          <a:prstGeom prst="rect">
            <a:avLst/>
          </a:prstGeom>
        </p:spPr>
      </p:pic>
      <p:cxnSp>
        <p:nvCxnSpPr>
          <p:cNvPr id="3" name="Łącznik prosty ze strzałką 2"/>
          <p:cNvCxnSpPr/>
          <p:nvPr/>
        </p:nvCxnSpPr>
        <p:spPr>
          <a:xfrm flipH="1">
            <a:off x="11284074" y="5020574"/>
            <a:ext cx="552091" cy="89714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0833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Panel początkowy</a:t>
            </a:r>
            <a:endParaRPr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891" y="1829519"/>
            <a:ext cx="20478840" cy="10968108"/>
          </a:xfrm>
          <a:prstGeom prst="rect">
            <a:avLst/>
          </a:prstGeom>
        </p:spPr>
      </p:pic>
      <p:cxnSp>
        <p:nvCxnSpPr>
          <p:cNvPr id="4" name="Łącznik prosty ze strzałką 3"/>
          <p:cNvCxnSpPr/>
          <p:nvPr/>
        </p:nvCxnSpPr>
        <p:spPr>
          <a:xfrm flipH="1" flipV="1">
            <a:off x="5677831" y="11081392"/>
            <a:ext cx="991910" cy="4472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pole tekstowe 4"/>
          <p:cNvSpPr txBox="1"/>
          <p:nvPr/>
        </p:nvSpPr>
        <p:spPr>
          <a:xfrm>
            <a:off x="6669741" y="11305002"/>
            <a:ext cx="2187388" cy="499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pPr marL="0" marR="0" indent="0" algn="l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l-PL" sz="24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STATYSTYKI</a:t>
            </a:r>
            <a:endParaRPr kumimoji="0" lang="pl-PL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cxnSp>
        <p:nvCxnSpPr>
          <p:cNvPr id="7" name="Łącznik prosty ze strzałką 6"/>
          <p:cNvCxnSpPr/>
          <p:nvPr/>
        </p:nvCxnSpPr>
        <p:spPr>
          <a:xfrm>
            <a:off x="18592800" y="6813176"/>
            <a:ext cx="1132725" cy="50039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pole tekstowe 8"/>
          <p:cNvSpPr txBox="1"/>
          <p:nvPr/>
        </p:nvSpPr>
        <p:spPr>
          <a:xfrm>
            <a:off x="16844682" y="6314008"/>
            <a:ext cx="2187388" cy="499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pPr marL="0" marR="0" indent="0" algn="l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l-PL" b="1" dirty="0" smtClean="0">
                <a:solidFill>
                  <a:srgbClr val="FF0000"/>
                </a:solidFill>
              </a:rPr>
              <a:t>WSKAŹNIKI</a:t>
            </a:r>
            <a:endParaRPr kumimoji="0" lang="pl-PL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cxnSp>
        <p:nvCxnSpPr>
          <p:cNvPr id="10" name="Łącznik prosty ze strzałką 9"/>
          <p:cNvCxnSpPr/>
          <p:nvPr/>
        </p:nvCxnSpPr>
        <p:spPr>
          <a:xfrm flipV="1">
            <a:off x="7897906" y="5038165"/>
            <a:ext cx="510988" cy="9354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Łącznik prosty ze strzałką 11"/>
          <p:cNvCxnSpPr/>
          <p:nvPr/>
        </p:nvCxnSpPr>
        <p:spPr>
          <a:xfrm flipV="1">
            <a:off x="8153400" y="5038165"/>
            <a:ext cx="3195918" cy="102471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Łącznik prosty ze strzałką 15"/>
          <p:cNvCxnSpPr/>
          <p:nvPr/>
        </p:nvCxnSpPr>
        <p:spPr>
          <a:xfrm flipV="1">
            <a:off x="8364202" y="5038165"/>
            <a:ext cx="7467469" cy="11590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pole tekstowe 17"/>
          <p:cNvSpPr txBox="1"/>
          <p:nvPr/>
        </p:nvSpPr>
        <p:spPr>
          <a:xfrm>
            <a:off x="6877239" y="5993098"/>
            <a:ext cx="1531655" cy="499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pPr marL="0" marR="0" indent="0" algn="l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l-PL" b="1" dirty="0" smtClean="0">
                <a:solidFill>
                  <a:srgbClr val="FF0000"/>
                </a:solidFill>
              </a:rPr>
              <a:t>PANELE</a:t>
            </a:r>
            <a:endParaRPr kumimoji="0" lang="pl-PL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5073314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Ocena treści ogłoszenia i sugestie poprawek</a:t>
            </a:r>
            <a:endParaRPr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156" y="2011572"/>
            <a:ext cx="19744697" cy="1056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090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Wyróżniające się słowa w ogłoszeniu</a:t>
            </a:r>
            <a:endParaRPr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04" y="1846772"/>
            <a:ext cx="20196561" cy="1083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41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Statystyki</a:t>
            </a:r>
            <a:endParaRPr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531" y="1824757"/>
            <a:ext cx="19797240" cy="105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977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64290" tIns="64290" rIns="64290" bIns="64290" numCol="1" spcCol="38100" rtlCol="0" anchor="ctr">
        <a:spAutoFit/>
      </a:bodyPr>
      <a:lstStyle>
        <a:defPPr marL="0" marR="0" indent="0" algn="l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4290" tIns="64290" rIns="64290" bIns="64290" numCol="1" spcCol="38100" rtlCol="0" anchor="t">
        <a:spAutoFit/>
      </a:bodyPr>
      <a:lstStyle>
        <a:defPPr marL="0" marR="0" indent="0" algn="l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64290" tIns="64290" rIns="64290" bIns="64290" numCol="1" spcCol="38100" rtlCol="0" anchor="ctr">
        <a:spAutoFit/>
      </a:bodyPr>
      <a:lstStyle>
        <a:defPPr marL="0" marR="0" indent="0" algn="l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4290" tIns="64290" rIns="64290" bIns="64290" numCol="1" spcCol="38100" rtlCol="0" anchor="t">
        <a:spAutoFit/>
      </a:bodyPr>
      <a:lstStyle>
        <a:defPPr marL="0" marR="0" indent="0" algn="l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5092</TotalTime>
  <Words>533</Words>
  <Application>Microsoft Office PowerPoint</Application>
  <PresentationFormat>Niestandardowy</PresentationFormat>
  <Paragraphs>66</Paragraphs>
  <Slides>18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26" baseType="lpstr">
      <vt:lpstr>Arial</vt:lpstr>
      <vt:lpstr>Calibri</vt:lpstr>
      <vt:lpstr>Century Gothic</vt:lpstr>
      <vt:lpstr>Comic Sans MS</vt:lpstr>
      <vt:lpstr>Helvetica</vt:lpstr>
      <vt:lpstr>Helvetica Neue</vt:lpstr>
      <vt:lpstr>Wingdings</vt:lpstr>
      <vt:lpstr>Office Theme</vt:lpstr>
      <vt:lpstr>Grupa Pracuj - Hackweek</vt:lpstr>
      <vt:lpstr>01    Tło biznesowe</vt:lpstr>
      <vt:lpstr>Update oferty, wyróżnij się ze sterty</vt:lpstr>
      <vt:lpstr>02    Jak wygląda nasz projekt?</vt:lpstr>
      <vt:lpstr>Ekran startowy</vt:lpstr>
      <vt:lpstr>Panel początkowy</vt:lpstr>
      <vt:lpstr>Ocena treści ogłoszenia i sugestie poprawek</vt:lpstr>
      <vt:lpstr>Wyróżniające się słowa w ogłoszeniu</vt:lpstr>
      <vt:lpstr>Statystyki</vt:lpstr>
      <vt:lpstr>03    Jak zrobiliśmy nasz projekt?</vt:lpstr>
      <vt:lpstr>Wpływ słów na ofertę</vt:lpstr>
      <vt:lpstr>Alternatywne słowa w ofercie</vt:lpstr>
      <vt:lpstr>Oryginalność słów + statystyki</vt:lpstr>
      <vt:lpstr>04    Architektura</vt:lpstr>
      <vt:lpstr>Statystyki</vt:lpstr>
      <vt:lpstr>API</vt:lpstr>
      <vt:lpstr>05    Co jeszcze można zrobić?</vt:lpstr>
      <vt:lpstr>Jak można rozwinąć i ulepszyć produkt?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</dc:title>
  <dc:creator>Marek Kowalski</dc:creator>
  <cp:lastModifiedBy>Magdalena Kalbarczyk</cp:lastModifiedBy>
  <cp:revision>51</cp:revision>
  <dcterms:modified xsi:type="dcterms:W3CDTF">2018-05-29T14:34:38Z</dcterms:modified>
</cp:coreProperties>
</file>